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3" r:id="rId1"/>
  </p:sldMasterIdLst>
  <p:notesMasterIdLst>
    <p:notesMasterId r:id="rId31"/>
  </p:notesMasterIdLst>
  <p:sldIdLst>
    <p:sldId id="256" r:id="rId2"/>
    <p:sldId id="284" r:id="rId3"/>
    <p:sldId id="290" r:id="rId4"/>
    <p:sldId id="294" r:id="rId5"/>
    <p:sldId id="297" r:id="rId6"/>
    <p:sldId id="258" r:id="rId7"/>
    <p:sldId id="261" r:id="rId8"/>
    <p:sldId id="299" r:id="rId9"/>
    <p:sldId id="303" r:id="rId10"/>
    <p:sldId id="304" r:id="rId11"/>
    <p:sldId id="305" r:id="rId12"/>
    <p:sldId id="289" r:id="rId13"/>
    <p:sldId id="262" r:id="rId14"/>
    <p:sldId id="263" r:id="rId15"/>
    <p:sldId id="264" r:id="rId16"/>
    <p:sldId id="265" r:id="rId17"/>
    <p:sldId id="266" r:id="rId18"/>
    <p:sldId id="267" r:id="rId19"/>
    <p:sldId id="268" r:id="rId20"/>
    <p:sldId id="269" r:id="rId21"/>
    <p:sldId id="270" r:id="rId22"/>
    <p:sldId id="291" r:id="rId23"/>
    <p:sldId id="292" r:id="rId24"/>
    <p:sldId id="293" r:id="rId25"/>
    <p:sldId id="271" r:id="rId26"/>
    <p:sldId id="272" r:id="rId27"/>
    <p:sldId id="276" r:id="rId28"/>
    <p:sldId id="306" r:id="rId29"/>
    <p:sldId id="278"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674" autoAdjust="0"/>
    <p:restoredTop sz="83689" autoAdjust="0"/>
  </p:normalViewPr>
  <p:slideViewPr>
    <p:cSldViewPr snapToGrid="0">
      <p:cViewPr varScale="1">
        <p:scale>
          <a:sx n="46" d="100"/>
          <a:sy n="46" d="100"/>
        </p:scale>
        <p:origin x="1022" y="48"/>
      </p:cViewPr>
      <p:guideLst/>
    </p:cSldViewPr>
  </p:slideViewPr>
  <p:notesTextViewPr>
    <p:cViewPr>
      <p:scale>
        <a:sx n="1" d="1"/>
        <a:sy n="1" d="1"/>
      </p:scale>
      <p:origin x="0" y="0"/>
    </p:cViewPr>
  </p:notesTextViewPr>
  <p:sorterViewPr>
    <p:cViewPr varScale="1">
      <p:scale>
        <a:sx n="1" d="1"/>
        <a:sy n="1" d="1"/>
      </p:scale>
      <p:origin x="0" y="-1829"/>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CABBAF-ECF4-43E6-BC49-4354A51FA2A9}" type="doc">
      <dgm:prSet loTypeId="urn:microsoft.com/office/officeart/2008/layout/VerticalCurvedList" loCatId="list" qsTypeId="urn:microsoft.com/office/officeart/2005/8/quickstyle/simple4" qsCatId="simple" csTypeId="urn:microsoft.com/office/officeart/2005/8/colors/accent1_2" csCatId="accent1" phldr="1"/>
      <dgm:spPr/>
      <dgm:t>
        <a:bodyPr/>
        <a:lstStyle/>
        <a:p>
          <a:endParaRPr lang="en-US"/>
        </a:p>
      </dgm:t>
    </dgm:pt>
    <dgm:pt modelId="{BEDD090F-1AE9-4E0E-B17C-638139000653}">
      <dgm:prSet phldrT="[Text]"/>
      <dgm:spPr/>
      <dgm:t>
        <a:bodyPr/>
        <a:lstStyle/>
        <a:p>
          <a:r>
            <a:rPr lang="en-US" dirty="0">
              <a:solidFill>
                <a:schemeClr val="tx1"/>
              </a:solidFill>
            </a:rPr>
            <a:t>Welcome &amp; Introductions</a:t>
          </a:r>
        </a:p>
      </dgm:t>
    </dgm:pt>
    <dgm:pt modelId="{EDD7FBEB-F985-4727-ADEF-2513010CD16E}" type="parTrans" cxnId="{B147B032-1DD1-4E81-9B7A-A344562BD053}">
      <dgm:prSet/>
      <dgm:spPr/>
      <dgm:t>
        <a:bodyPr/>
        <a:lstStyle/>
        <a:p>
          <a:endParaRPr lang="en-US"/>
        </a:p>
      </dgm:t>
    </dgm:pt>
    <dgm:pt modelId="{812F6FDE-1883-4A5F-8F93-32019CCF6920}" type="sibTrans" cxnId="{B147B032-1DD1-4E81-9B7A-A344562BD053}">
      <dgm:prSet/>
      <dgm:spPr/>
      <dgm:t>
        <a:bodyPr/>
        <a:lstStyle/>
        <a:p>
          <a:endParaRPr lang="en-US"/>
        </a:p>
      </dgm:t>
    </dgm:pt>
    <dgm:pt modelId="{D257E9E6-BFF7-4ACC-81BC-ED5A5BDF2FCF}">
      <dgm:prSet phldrT="[Text]"/>
      <dgm:spPr/>
      <dgm:t>
        <a:bodyPr/>
        <a:lstStyle/>
        <a:p>
          <a:r>
            <a:rPr lang="en-US" dirty="0">
              <a:solidFill>
                <a:schemeClr val="tx1"/>
              </a:solidFill>
            </a:rPr>
            <a:t>About Teacher Effectiveness</a:t>
          </a:r>
        </a:p>
      </dgm:t>
    </dgm:pt>
    <dgm:pt modelId="{927E8078-0734-4EE0-8C66-A325C8FE6864}" type="parTrans" cxnId="{5773AE16-778D-428C-8CE7-B7911685E2D4}">
      <dgm:prSet/>
      <dgm:spPr/>
      <dgm:t>
        <a:bodyPr/>
        <a:lstStyle/>
        <a:p>
          <a:endParaRPr lang="en-US"/>
        </a:p>
      </dgm:t>
    </dgm:pt>
    <dgm:pt modelId="{38895075-78F4-4717-95E3-D105C324440C}" type="sibTrans" cxnId="{5773AE16-778D-428C-8CE7-B7911685E2D4}">
      <dgm:prSet/>
      <dgm:spPr/>
      <dgm:t>
        <a:bodyPr/>
        <a:lstStyle/>
        <a:p>
          <a:endParaRPr lang="en-US"/>
        </a:p>
      </dgm:t>
    </dgm:pt>
    <dgm:pt modelId="{95AE1996-64D9-4BEE-A5BE-2B5F52432D7C}">
      <dgm:prSet phldrT="[Text]"/>
      <dgm:spPr/>
      <dgm:t>
        <a:bodyPr/>
        <a:lstStyle/>
        <a:p>
          <a:r>
            <a:rPr lang="en-US" dirty="0">
              <a:solidFill>
                <a:schemeClr val="tx1"/>
              </a:solidFill>
            </a:rPr>
            <a:t> Closing &amp; Response</a:t>
          </a:r>
        </a:p>
      </dgm:t>
    </dgm:pt>
    <dgm:pt modelId="{CE6D8678-C462-4FDA-9271-5037E46C7269}" type="parTrans" cxnId="{D69587CC-F794-499D-9DCA-ECE06EDF1761}">
      <dgm:prSet/>
      <dgm:spPr/>
      <dgm:t>
        <a:bodyPr/>
        <a:lstStyle/>
        <a:p>
          <a:endParaRPr lang="en-US"/>
        </a:p>
      </dgm:t>
    </dgm:pt>
    <dgm:pt modelId="{3B34C4AB-8591-4A96-8F86-38AB68511E3D}" type="sibTrans" cxnId="{D69587CC-F794-499D-9DCA-ECE06EDF1761}">
      <dgm:prSet/>
      <dgm:spPr/>
      <dgm:t>
        <a:bodyPr/>
        <a:lstStyle/>
        <a:p>
          <a:endParaRPr lang="en-US"/>
        </a:p>
      </dgm:t>
    </dgm:pt>
    <dgm:pt modelId="{AA49B15D-F781-49BC-8ACA-5240F290D528}">
      <dgm:prSet phldrT="[Text]"/>
      <dgm:spPr/>
      <dgm:t>
        <a:bodyPr/>
        <a:lstStyle/>
        <a:p>
          <a:r>
            <a:rPr lang="en-US" dirty="0">
              <a:solidFill>
                <a:schemeClr val="tx1"/>
              </a:solidFill>
            </a:rPr>
            <a:t>Guiding Improvement: The Rubric</a:t>
          </a:r>
        </a:p>
      </dgm:t>
    </dgm:pt>
    <dgm:pt modelId="{C3614C49-9F0D-42DD-9A7F-27A13E6057CC}" type="parTrans" cxnId="{34C4EBEB-ECC8-4D70-A5BC-61014A2936E9}">
      <dgm:prSet/>
      <dgm:spPr/>
      <dgm:t>
        <a:bodyPr/>
        <a:lstStyle/>
        <a:p>
          <a:endParaRPr lang="en-US"/>
        </a:p>
      </dgm:t>
    </dgm:pt>
    <dgm:pt modelId="{1F9178EC-F2E7-4D7B-B7AE-570B30547E64}" type="sibTrans" cxnId="{34C4EBEB-ECC8-4D70-A5BC-61014A2936E9}">
      <dgm:prSet/>
      <dgm:spPr/>
      <dgm:t>
        <a:bodyPr/>
        <a:lstStyle/>
        <a:p>
          <a:endParaRPr lang="en-US"/>
        </a:p>
      </dgm:t>
    </dgm:pt>
    <dgm:pt modelId="{DC6DD7DF-0696-42C1-AF51-BD2F9815391C}" type="pres">
      <dgm:prSet presAssocID="{4ECABBAF-ECF4-43E6-BC49-4354A51FA2A9}" presName="Name0" presStyleCnt="0">
        <dgm:presLayoutVars>
          <dgm:chMax val="7"/>
          <dgm:chPref val="7"/>
          <dgm:dir/>
        </dgm:presLayoutVars>
      </dgm:prSet>
      <dgm:spPr/>
    </dgm:pt>
    <dgm:pt modelId="{B3EE175A-E2C8-4E55-AE78-623A71FA58B4}" type="pres">
      <dgm:prSet presAssocID="{4ECABBAF-ECF4-43E6-BC49-4354A51FA2A9}" presName="Name1" presStyleCnt="0"/>
      <dgm:spPr/>
    </dgm:pt>
    <dgm:pt modelId="{5717792F-DABA-4843-9195-BAC20E3B9825}" type="pres">
      <dgm:prSet presAssocID="{4ECABBAF-ECF4-43E6-BC49-4354A51FA2A9}" presName="cycle" presStyleCnt="0"/>
      <dgm:spPr/>
    </dgm:pt>
    <dgm:pt modelId="{C1E7709F-0DCA-47C6-B6AA-551C95CD0786}" type="pres">
      <dgm:prSet presAssocID="{4ECABBAF-ECF4-43E6-BC49-4354A51FA2A9}" presName="srcNode" presStyleLbl="node1" presStyleIdx="0" presStyleCnt="4"/>
      <dgm:spPr/>
    </dgm:pt>
    <dgm:pt modelId="{129122A2-9AC7-4333-B136-899F30B08EE4}" type="pres">
      <dgm:prSet presAssocID="{4ECABBAF-ECF4-43E6-BC49-4354A51FA2A9}" presName="conn" presStyleLbl="parChTrans1D2" presStyleIdx="0" presStyleCnt="1"/>
      <dgm:spPr/>
    </dgm:pt>
    <dgm:pt modelId="{0F11EC6C-BBB3-4239-8DB6-C0EB9EC652FE}" type="pres">
      <dgm:prSet presAssocID="{4ECABBAF-ECF4-43E6-BC49-4354A51FA2A9}" presName="extraNode" presStyleLbl="node1" presStyleIdx="0" presStyleCnt="4"/>
      <dgm:spPr/>
    </dgm:pt>
    <dgm:pt modelId="{0575AD7D-60D4-4C6D-8618-80198FFE9552}" type="pres">
      <dgm:prSet presAssocID="{4ECABBAF-ECF4-43E6-BC49-4354A51FA2A9}" presName="dstNode" presStyleLbl="node1" presStyleIdx="0" presStyleCnt="4"/>
      <dgm:spPr/>
    </dgm:pt>
    <dgm:pt modelId="{6E6D8555-6FD1-4688-9093-890C07B9E0CE}" type="pres">
      <dgm:prSet presAssocID="{BEDD090F-1AE9-4E0E-B17C-638139000653}" presName="text_1" presStyleLbl="node1" presStyleIdx="0" presStyleCnt="4">
        <dgm:presLayoutVars>
          <dgm:bulletEnabled val="1"/>
        </dgm:presLayoutVars>
      </dgm:prSet>
      <dgm:spPr/>
    </dgm:pt>
    <dgm:pt modelId="{D92AFFEA-FCF7-43EB-B3F9-DC94293917F6}" type="pres">
      <dgm:prSet presAssocID="{BEDD090F-1AE9-4E0E-B17C-638139000653}" presName="accent_1" presStyleCnt="0"/>
      <dgm:spPr/>
    </dgm:pt>
    <dgm:pt modelId="{083A60FD-1E52-434C-AF65-0ECDB663EC0A}" type="pres">
      <dgm:prSet presAssocID="{BEDD090F-1AE9-4E0E-B17C-638139000653}" presName="accentRepeatNode" presStyleLbl="solidFgAcc1" presStyleIdx="0" presStyleCnt="4"/>
      <dgm:spPr/>
    </dgm:pt>
    <dgm:pt modelId="{18826FB8-99C8-472A-AE3D-47C01A09DF0D}" type="pres">
      <dgm:prSet presAssocID="{D257E9E6-BFF7-4ACC-81BC-ED5A5BDF2FCF}" presName="text_2" presStyleLbl="node1" presStyleIdx="1" presStyleCnt="4">
        <dgm:presLayoutVars>
          <dgm:bulletEnabled val="1"/>
        </dgm:presLayoutVars>
      </dgm:prSet>
      <dgm:spPr/>
    </dgm:pt>
    <dgm:pt modelId="{42FFF24A-0B4D-423F-842A-3362D4330535}" type="pres">
      <dgm:prSet presAssocID="{D257E9E6-BFF7-4ACC-81BC-ED5A5BDF2FCF}" presName="accent_2" presStyleCnt="0"/>
      <dgm:spPr/>
    </dgm:pt>
    <dgm:pt modelId="{76660C61-C5F9-4CE9-BF63-99A12680F593}" type="pres">
      <dgm:prSet presAssocID="{D257E9E6-BFF7-4ACC-81BC-ED5A5BDF2FCF}" presName="accentRepeatNode" presStyleLbl="solidFgAcc1" presStyleIdx="1" presStyleCnt="4"/>
      <dgm:spPr/>
    </dgm:pt>
    <dgm:pt modelId="{A791ABA1-19BC-4ADD-8090-309CBE2A597F}" type="pres">
      <dgm:prSet presAssocID="{AA49B15D-F781-49BC-8ACA-5240F290D528}" presName="text_3" presStyleLbl="node1" presStyleIdx="2" presStyleCnt="4">
        <dgm:presLayoutVars>
          <dgm:bulletEnabled val="1"/>
        </dgm:presLayoutVars>
      </dgm:prSet>
      <dgm:spPr/>
    </dgm:pt>
    <dgm:pt modelId="{784B152A-DEF9-48A4-B148-EA3159D2E19E}" type="pres">
      <dgm:prSet presAssocID="{AA49B15D-F781-49BC-8ACA-5240F290D528}" presName="accent_3" presStyleCnt="0"/>
      <dgm:spPr/>
    </dgm:pt>
    <dgm:pt modelId="{2AC5BFE3-3643-4FC2-9567-059E336EE165}" type="pres">
      <dgm:prSet presAssocID="{AA49B15D-F781-49BC-8ACA-5240F290D528}" presName="accentRepeatNode" presStyleLbl="solidFgAcc1" presStyleIdx="2" presStyleCnt="4"/>
      <dgm:spPr/>
    </dgm:pt>
    <dgm:pt modelId="{466BD442-F161-4615-BFC0-BC6AD0C449F4}" type="pres">
      <dgm:prSet presAssocID="{95AE1996-64D9-4BEE-A5BE-2B5F52432D7C}" presName="text_4" presStyleLbl="node1" presStyleIdx="3" presStyleCnt="4">
        <dgm:presLayoutVars>
          <dgm:bulletEnabled val="1"/>
        </dgm:presLayoutVars>
      </dgm:prSet>
      <dgm:spPr/>
    </dgm:pt>
    <dgm:pt modelId="{17EF244F-44B3-40B1-B9AE-B95ADB224345}" type="pres">
      <dgm:prSet presAssocID="{95AE1996-64D9-4BEE-A5BE-2B5F52432D7C}" presName="accent_4" presStyleCnt="0"/>
      <dgm:spPr/>
    </dgm:pt>
    <dgm:pt modelId="{B3C0A7D4-5DF0-48EC-853F-F38D3D8F3FEE}" type="pres">
      <dgm:prSet presAssocID="{95AE1996-64D9-4BEE-A5BE-2B5F52432D7C}" presName="accentRepeatNode" presStyleLbl="solidFgAcc1" presStyleIdx="3" presStyleCnt="4"/>
      <dgm:spPr/>
    </dgm:pt>
  </dgm:ptLst>
  <dgm:cxnLst>
    <dgm:cxn modelId="{5773AE16-778D-428C-8CE7-B7911685E2D4}" srcId="{4ECABBAF-ECF4-43E6-BC49-4354A51FA2A9}" destId="{D257E9E6-BFF7-4ACC-81BC-ED5A5BDF2FCF}" srcOrd="1" destOrd="0" parTransId="{927E8078-0734-4EE0-8C66-A325C8FE6864}" sibTransId="{38895075-78F4-4717-95E3-D105C324440C}"/>
    <dgm:cxn modelId="{B147B032-1DD1-4E81-9B7A-A344562BD053}" srcId="{4ECABBAF-ECF4-43E6-BC49-4354A51FA2A9}" destId="{BEDD090F-1AE9-4E0E-B17C-638139000653}" srcOrd="0" destOrd="0" parTransId="{EDD7FBEB-F985-4727-ADEF-2513010CD16E}" sibTransId="{812F6FDE-1883-4A5F-8F93-32019CCF6920}"/>
    <dgm:cxn modelId="{6EBCED3F-4855-436C-8677-2C7149A358BB}" type="presOf" srcId="{95AE1996-64D9-4BEE-A5BE-2B5F52432D7C}" destId="{466BD442-F161-4615-BFC0-BC6AD0C449F4}" srcOrd="0" destOrd="0" presId="urn:microsoft.com/office/officeart/2008/layout/VerticalCurvedList"/>
    <dgm:cxn modelId="{43F8E98F-A376-4413-A90E-98CABB7DC579}" type="presOf" srcId="{4ECABBAF-ECF4-43E6-BC49-4354A51FA2A9}" destId="{DC6DD7DF-0696-42C1-AF51-BD2F9815391C}" srcOrd="0" destOrd="0" presId="urn:microsoft.com/office/officeart/2008/layout/VerticalCurvedList"/>
    <dgm:cxn modelId="{C744EEC9-6F62-460B-8845-23D8A2F0E7DE}" type="presOf" srcId="{812F6FDE-1883-4A5F-8F93-32019CCF6920}" destId="{129122A2-9AC7-4333-B136-899F30B08EE4}" srcOrd="0" destOrd="0" presId="urn:microsoft.com/office/officeart/2008/layout/VerticalCurvedList"/>
    <dgm:cxn modelId="{D69587CC-F794-499D-9DCA-ECE06EDF1761}" srcId="{4ECABBAF-ECF4-43E6-BC49-4354A51FA2A9}" destId="{95AE1996-64D9-4BEE-A5BE-2B5F52432D7C}" srcOrd="3" destOrd="0" parTransId="{CE6D8678-C462-4FDA-9271-5037E46C7269}" sibTransId="{3B34C4AB-8591-4A96-8F86-38AB68511E3D}"/>
    <dgm:cxn modelId="{99A33DCD-E979-4CAE-9035-70D2F2B2779C}" type="presOf" srcId="{AA49B15D-F781-49BC-8ACA-5240F290D528}" destId="{A791ABA1-19BC-4ADD-8090-309CBE2A597F}" srcOrd="0" destOrd="0" presId="urn:microsoft.com/office/officeart/2008/layout/VerticalCurvedList"/>
    <dgm:cxn modelId="{85BC2AD2-86D9-4F06-AA1F-716D4EAFF924}" type="presOf" srcId="{D257E9E6-BFF7-4ACC-81BC-ED5A5BDF2FCF}" destId="{18826FB8-99C8-472A-AE3D-47C01A09DF0D}" srcOrd="0" destOrd="0" presId="urn:microsoft.com/office/officeart/2008/layout/VerticalCurvedList"/>
    <dgm:cxn modelId="{DD4B5BE7-DC94-4630-BCF6-A38DE8BDCFB3}" type="presOf" srcId="{BEDD090F-1AE9-4E0E-B17C-638139000653}" destId="{6E6D8555-6FD1-4688-9093-890C07B9E0CE}" srcOrd="0" destOrd="0" presId="urn:microsoft.com/office/officeart/2008/layout/VerticalCurvedList"/>
    <dgm:cxn modelId="{34C4EBEB-ECC8-4D70-A5BC-61014A2936E9}" srcId="{4ECABBAF-ECF4-43E6-BC49-4354A51FA2A9}" destId="{AA49B15D-F781-49BC-8ACA-5240F290D528}" srcOrd="2" destOrd="0" parTransId="{C3614C49-9F0D-42DD-9A7F-27A13E6057CC}" sibTransId="{1F9178EC-F2E7-4D7B-B7AE-570B30547E64}"/>
    <dgm:cxn modelId="{3A75FB4E-3C4F-4702-901C-56D2C325EBE3}" type="presParOf" srcId="{DC6DD7DF-0696-42C1-AF51-BD2F9815391C}" destId="{B3EE175A-E2C8-4E55-AE78-623A71FA58B4}" srcOrd="0" destOrd="0" presId="urn:microsoft.com/office/officeart/2008/layout/VerticalCurvedList"/>
    <dgm:cxn modelId="{D8397898-9D23-46BC-884C-6E4703DD9C9E}" type="presParOf" srcId="{B3EE175A-E2C8-4E55-AE78-623A71FA58B4}" destId="{5717792F-DABA-4843-9195-BAC20E3B9825}" srcOrd="0" destOrd="0" presId="urn:microsoft.com/office/officeart/2008/layout/VerticalCurvedList"/>
    <dgm:cxn modelId="{BD8765AE-E7F5-48B2-8F25-1A5A41D599B9}" type="presParOf" srcId="{5717792F-DABA-4843-9195-BAC20E3B9825}" destId="{C1E7709F-0DCA-47C6-B6AA-551C95CD0786}" srcOrd="0" destOrd="0" presId="urn:microsoft.com/office/officeart/2008/layout/VerticalCurvedList"/>
    <dgm:cxn modelId="{5CCFBFA9-8187-4556-9131-EDA86CA5DCAA}" type="presParOf" srcId="{5717792F-DABA-4843-9195-BAC20E3B9825}" destId="{129122A2-9AC7-4333-B136-899F30B08EE4}" srcOrd="1" destOrd="0" presId="urn:microsoft.com/office/officeart/2008/layout/VerticalCurvedList"/>
    <dgm:cxn modelId="{341E3472-5DD7-4100-ABE5-8E75397EDDBD}" type="presParOf" srcId="{5717792F-DABA-4843-9195-BAC20E3B9825}" destId="{0F11EC6C-BBB3-4239-8DB6-C0EB9EC652FE}" srcOrd="2" destOrd="0" presId="urn:microsoft.com/office/officeart/2008/layout/VerticalCurvedList"/>
    <dgm:cxn modelId="{F55E38F4-6B48-416F-A86F-FB58022CFDB1}" type="presParOf" srcId="{5717792F-DABA-4843-9195-BAC20E3B9825}" destId="{0575AD7D-60D4-4C6D-8618-80198FFE9552}" srcOrd="3" destOrd="0" presId="urn:microsoft.com/office/officeart/2008/layout/VerticalCurvedList"/>
    <dgm:cxn modelId="{3E7A3578-353B-41EC-8E9C-3096EB90C410}" type="presParOf" srcId="{B3EE175A-E2C8-4E55-AE78-623A71FA58B4}" destId="{6E6D8555-6FD1-4688-9093-890C07B9E0CE}" srcOrd="1" destOrd="0" presId="urn:microsoft.com/office/officeart/2008/layout/VerticalCurvedList"/>
    <dgm:cxn modelId="{30244CA0-FCC1-4DF8-9E6F-10F2C05521D9}" type="presParOf" srcId="{B3EE175A-E2C8-4E55-AE78-623A71FA58B4}" destId="{D92AFFEA-FCF7-43EB-B3F9-DC94293917F6}" srcOrd="2" destOrd="0" presId="urn:microsoft.com/office/officeart/2008/layout/VerticalCurvedList"/>
    <dgm:cxn modelId="{087B6491-B4D6-4685-89C8-FD47054D81A7}" type="presParOf" srcId="{D92AFFEA-FCF7-43EB-B3F9-DC94293917F6}" destId="{083A60FD-1E52-434C-AF65-0ECDB663EC0A}" srcOrd="0" destOrd="0" presId="urn:microsoft.com/office/officeart/2008/layout/VerticalCurvedList"/>
    <dgm:cxn modelId="{33F3542A-317F-4820-BCFA-3D33C4DE42CD}" type="presParOf" srcId="{B3EE175A-E2C8-4E55-AE78-623A71FA58B4}" destId="{18826FB8-99C8-472A-AE3D-47C01A09DF0D}" srcOrd="3" destOrd="0" presId="urn:microsoft.com/office/officeart/2008/layout/VerticalCurvedList"/>
    <dgm:cxn modelId="{7DA0E441-2AAE-4365-BE87-79EA83E11350}" type="presParOf" srcId="{B3EE175A-E2C8-4E55-AE78-623A71FA58B4}" destId="{42FFF24A-0B4D-423F-842A-3362D4330535}" srcOrd="4" destOrd="0" presId="urn:microsoft.com/office/officeart/2008/layout/VerticalCurvedList"/>
    <dgm:cxn modelId="{602961AB-B73E-403D-B5A2-2DD36C23B835}" type="presParOf" srcId="{42FFF24A-0B4D-423F-842A-3362D4330535}" destId="{76660C61-C5F9-4CE9-BF63-99A12680F593}" srcOrd="0" destOrd="0" presId="urn:microsoft.com/office/officeart/2008/layout/VerticalCurvedList"/>
    <dgm:cxn modelId="{8FC14E78-DBF9-44AE-BF53-104E1819EF9C}" type="presParOf" srcId="{B3EE175A-E2C8-4E55-AE78-623A71FA58B4}" destId="{A791ABA1-19BC-4ADD-8090-309CBE2A597F}" srcOrd="5" destOrd="0" presId="urn:microsoft.com/office/officeart/2008/layout/VerticalCurvedList"/>
    <dgm:cxn modelId="{00D2DDA5-5300-4E5D-A727-CECDA8344414}" type="presParOf" srcId="{B3EE175A-E2C8-4E55-AE78-623A71FA58B4}" destId="{784B152A-DEF9-48A4-B148-EA3159D2E19E}" srcOrd="6" destOrd="0" presId="urn:microsoft.com/office/officeart/2008/layout/VerticalCurvedList"/>
    <dgm:cxn modelId="{AC70BC7E-07C0-4404-906B-6D0A99B1A5C8}" type="presParOf" srcId="{784B152A-DEF9-48A4-B148-EA3159D2E19E}" destId="{2AC5BFE3-3643-4FC2-9567-059E336EE165}" srcOrd="0" destOrd="0" presId="urn:microsoft.com/office/officeart/2008/layout/VerticalCurvedList"/>
    <dgm:cxn modelId="{899F9F20-5506-44FC-A70F-45F260AED01F}" type="presParOf" srcId="{B3EE175A-E2C8-4E55-AE78-623A71FA58B4}" destId="{466BD442-F161-4615-BFC0-BC6AD0C449F4}" srcOrd="7" destOrd="0" presId="urn:microsoft.com/office/officeart/2008/layout/VerticalCurvedList"/>
    <dgm:cxn modelId="{FA2C38B1-5D02-4CA2-AAAB-31109BDA8E06}" type="presParOf" srcId="{B3EE175A-E2C8-4E55-AE78-623A71FA58B4}" destId="{17EF244F-44B3-40B1-B9AE-B95ADB224345}" srcOrd="8" destOrd="0" presId="urn:microsoft.com/office/officeart/2008/layout/VerticalCurvedList"/>
    <dgm:cxn modelId="{180D709E-90E4-470C-9B99-D1BE12E397EC}" type="presParOf" srcId="{17EF244F-44B3-40B1-B9AE-B95ADB224345}" destId="{B3C0A7D4-5DF0-48EC-853F-F38D3D8F3FEE}"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CABBAF-ECF4-43E6-BC49-4354A51FA2A9}" type="doc">
      <dgm:prSet loTypeId="urn:microsoft.com/office/officeart/2008/layout/VerticalCurvedList" loCatId="list" qsTypeId="urn:microsoft.com/office/officeart/2005/8/quickstyle/simple4" qsCatId="simple" csTypeId="urn:microsoft.com/office/officeart/2005/8/colors/accent1_2" csCatId="accent1" phldr="1"/>
      <dgm:spPr/>
      <dgm:t>
        <a:bodyPr/>
        <a:lstStyle/>
        <a:p>
          <a:endParaRPr lang="en-US"/>
        </a:p>
      </dgm:t>
    </dgm:pt>
    <dgm:pt modelId="{BEDD090F-1AE9-4E0E-B17C-638139000653}">
      <dgm:prSet phldrT="[Text]"/>
      <dgm:spPr/>
      <dgm:t>
        <a:bodyPr/>
        <a:lstStyle/>
        <a:p>
          <a:r>
            <a:rPr lang="en-US" dirty="0">
              <a:solidFill>
                <a:schemeClr val="tx1"/>
              </a:solidFill>
            </a:rPr>
            <a:t>Welcome &amp; Introductions</a:t>
          </a:r>
        </a:p>
      </dgm:t>
    </dgm:pt>
    <dgm:pt modelId="{EDD7FBEB-F985-4727-ADEF-2513010CD16E}" type="parTrans" cxnId="{B147B032-1DD1-4E81-9B7A-A344562BD053}">
      <dgm:prSet/>
      <dgm:spPr/>
      <dgm:t>
        <a:bodyPr/>
        <a:lstStyle/>
        <a:p>
          <a:endParaRPr lang="en-US"/>
        </a:p>
      </dgm:t>
    </dgm:pt>
    <dgm:pt modelId="{812F6FDE-1883-4A5F-8F93-32019CCF6920}" type="sibTrans" cxnId="{B147B032-1DD1-4E81-9B7A-A344562BD053}">
      <dgm:prSet/>
      <dgm:spPr/>
      <dgm:t>
        <a:bodyPr/>
        <a:lstStyle/>
        <a:p>
          <a:endParaRPr lang="en-US"/>
        </a:p>
      </dgm:t>
    </dgm:pt>
    <dgm:pt modelId="{D257E9E6-BFF7-4ACC-81BC-ED5A5BDF2FCF}">
      <dgm:prSet phldrT="[Text]"/>
      <dgm:spPr/>
      <dgm:t>
        <a:bodyPr/>
        <a:lstStyle/>
        <a:p>
          <a:r>
            <a:rPr lang="en-US" dirty="0">
              <a:solidFill>
                <a:schemeClr val="tx1"/>
              </a:solidFill>
            </a:rPr>
            <a:t>About Teacher Effectiveness</a:t>
          </a:r>
        </a:p>
      </dgm:t>
    </dgm:pt>
    <dgm:pt modelId="{927E8078-0734-4EE0-8C66-A325C8FE6864}" type="parTrans" cxnId="{5773AE16-778D-428C-8CE7-B7911685E2D4}">
      <dgm:prSet/>
      <dgm:spPr/>
      <dgm:t>
        <a:bodyPr/>
        <a:lstStyle/>
        <a:p>
          <a:endParaRPr lang="en-US"/>
        </a:p>
      </dgm:t>
    </dgm:pt>
    <dgm:pt modelId="{38895075-78F4-4717-95E3-D105C324440C}" type="sibTrans" cxnId="{5773AE16-778D-428C-8CE7-B7911685E2D4}">
      <dgm:prSet/>
      <dgm:spPr/>
      <dgm:t>
        <a:bodyPr/>
        <a:lstStyle/>
        <a:p>
          <a:endParaRPr lang="en-US"/>
        </a:p>
      </dgm:t>
    </dgm:pt>
    <dgm:pt modelId="{4A5F576A-6D09-4526-8D2F-F9FBE31D1C4E}">
      <dgm:prSet phldrT="[Text]"/>
      <dgm:spPr/>
      <dgm:t>
        <a:bodyPr/>
        <a:lstStyle/>
        <a:p>
          <a:r>
            <a:rPr lang="en-US" dirty="0">
              <a:solidFill>
                <a:schemeClr val="tx1"/>
              </a:solidFill>
            </a:rPr>
            <a:t>Closing &amp; Response</a:t>
          </a:r>
        </a:p>
      </dgm:t>
    </dgm:pt>
    <dgm:pt modelId="{A7BA5751-79C6-4DBD-9BFF-1B93562C11EA}" type="parTrans" cxnId="{FAA5AABA-D2F5-42C7-9C3A-DCECDFB9646A}">
      <dgm:prSet/>
      <dgm:spPr/>
      <dgm:t>
        <a:bodyPr/>
        <a:lstStyle/>
        <a:p>
          <a:endParaRPr lang="en-US"/>
        </a:p>
      </dgm:t>
    </dgm:pt>
    <dgm:pt modelId="{FEF60F16-9D56-4159-98D3-8AEAED4B78D6}" type="sibTrans" cxnId="{FAA5AABA-D2F5-42C7-9C3A-DCECDFB9646A}">
      <dgm:prSet/>
      <dgm:spPr/>
      <dgm:t>
        <a:bodyPr/>
        <a:lstStyle/>
        <a:p>
          <a:endParaRPr lang="en-US"/>
        </a:p>
      </dgm:t>
    </dgm:pt>
    <dgm:pt modelId="{AA49B15D-F781-49BC-8ACA-5240F290D528}">
      <dgm:prSet phldrT="[Text]"/>
      <dgm:spPr/>
      <dgm:t>
        <a:bodyPr/>
        <a:lstStyle/>
        <a:p>
          <a:r>
            <a:rPr lang="en-US" dirty="0">
              <a:solidFill>
                <a:schemeClr val="tx1"/>
              </a:solidFill>
            </a:rPr>
            <a:t>Guiding Improvement: The Rubric</a:t>
          </a:r>
        </a:p>
      </dgm:t>
    </dgm:pt>
    <dgm:pt modelId="{C3614C49-9F0D-42DD-9A7F-27A13E6057CC}" type="parTrans" cxnId="{34C4EBEB-ECC8-4D70-A5BC-61014A2936E9}">
      <dgm:prSet/>
      <dgm:spPr/>
      <dgm:t>
        <a:bodyPr/>
        <a:lstStyle/>
        <a:p>
          <a:endParaRPr lang="en-US"/>
        </a:p>
      </dgm:t>
    </dgm:pt>
    <dgm:pt modelId="{1F9178EC-F2E7-4D7B-B7AE-570B30547E64}" type="sibTrans" cxnId="{34C4EBEB-ECC8-4D70-A5BC-61014A2936E9}">
      <dgm:prSet/>
      <dgm:spPr/>
      <dgm:t>
        <a:bodyPr/>
        <a:lstStyle/>
        <a:p>
          <a:endParaRPr lang="en-US"/>
        </a:p>
      </dgm:t>
    </dgm:pt>
    <dgm:pt modelId="{DC6DD7DF-0696-42C1-AF51-BD2F9815391C}" type="pres">
      <dgm:prSet presAssocID="{4ECABBAF-ECF4-43E6-BC49-4354A51FA2A9}" presName="Name0" presStyleCnt="0">
        <dgm:presLayoutVars>
          <dgm:chMax val="7"/>
          <dgm:chPref val="7"/>
          <dgm:dir/>
        </dgm:presLayoutVars>
      </dgm:prSet>
      <dgm:spPr/>
    </dgm:pt>
    <dgm:pt modelId="{B3EE175A-E2C8-4E55-AE78-623A71FA58B4}" type="pres">
      <dgm:prSet presAssocID="{4ECABBAF-ECF4-43E6-BC49-4354A51FA2A9}" presName="Name1" presStyleCnt="0"/>
      <dgm:spPr/>
    </dgm:pt>
    <dgm:pt modelId="{5717792F-DABA-4843-9195-BAC20E3B9825}" type="pres">
      <dgm:prSet presAssocID="{4ECABBAF-ECF4-43E6-BC49-4354A51FA2A9}" presName="cycle" presStyleCnt="0"/>
      <dgm:spPr/>
    </dgm:pt>
    <dgm:pt modelId="{C1E7709F-0DCA-47C6-B6AA-551C95CD0786}" type="pres">
      <dgm:prSet presAssocID="{4ECABBAF-ECF4-43E6-BC49-4354A51FA2A9}" presName="srcNode" presStyleLbl="node1" presStyleIdx="0" presStyleCnt="4"/>
      <dgm:spPr/>
    </dgm:pt>
    <dgm:pt modelId="{129122A2-9AC7-4333-B136-899F30B08EE4}" type="pres">
      <dgm:prSet presAssocID="{4ECABBAF-ECF4-43E6-BC49-4354A51FA2A9}" presName="conn" presStyleLbl="parChTrans1D2" presStyleIdx="0" presStyleCnt="1"/>
      <dgm:spPr/>
    </dgm:pt>
    <dgm:pt modelId="{0F11EC6C-BBB3-4239-8DB6-C0EB9EC652FE}" type="pres">
      <dgm:prSet presAssocID="{4ECABBAF-ECF4-43E6-BC49-4354A51FA2A9}" presName="extraNode" presStyleLbl="node1" presStyleIdx="0" presStyleCnt="4"/>
      <dgm:spPr/>
    </dgm:pt>
    <dgm:pt modelId="{0575AD7D-60D4-4C6D-8618-80198FFE9552}" type="pres">
      <dgm:prSet presAssocID="{4ECABBAF-ECF4-43E6-BC49-4354A51FA2A9}" presName="dstNode" presStyleLbl="node1" presStyleIdx="0" presStyleCnt="4"/>
      <dgm:spPr/>
    </dgm:pt>
    <dgm:pt modelId="{6E6D8555-6FD1-4688-9093-890C07B9E0CE}" type="pres">
      <dgm:prSet presAssocID="{BEDD090F-1AE9-4E0E-B17C-638139000653}" presName="text_1" presStyleLbl="node1" presStyleIdx="0" presStyleCnt="4">
        <dgm:presLayoutVars>
          <dgm:bulletEnabled val="1"/>
        </dgm:presLayoutVars>
      </dgm:prSet>
      <dgm:spPr/>
    </dgm:pt>
    <dgm:pt modelId="{D92AFFEA-FCF7-43EB-B3F9-DC94293917F6}" type="pres">
      <dgm:prSet presAssocID="{BEDD090F-1AE9-4E0E-B17C-638139000653}" presName="accent_1" presStyleCnt="0"/>
      <dgm:spPr/>
    </dgm:pt>
    <dgm:pt modelId="{083A60FD-1E52-434C-AF65-0ECDB663EC0A}" type="pres">
      <dgm:prSet presAssocID="{BEDD090F-1AE9-4E0E-B17C-638139000653}" presName="accentRepeatNode" presStyleLbl="solidFgAcc1" presStyleIdx="0" presStyleCnt="4"/>
      <dgm:spPr/>
    </dgm:pt>
    <dgm:pt modelId="{18826FB8-99C8-472A-AE3D-47C01A09DF0D}" type="pres">
      <dgm:prSet presAssocID="{D257E9E6-BFF7-4ACC-81BC-ED5A5BDF2FCF}" presName="text_2" presStyleLbl="node1" presStyleIdx="1" presStyleCnt="4">
        <dgm:presLayoutVars>
          <dgm:bulletEnabled val="1"/>
        </dgm:presLayoutVars>
      </dgm:prSet>
      <dgm:spPr/>
    </dgm:pt>
    <dgm:pt modelId="{42FFF24A-0B4D-423F-842A-3362D4330535}" type="pres">
      <dgm:prSet presAssocID="{D257E9E6-BFF7-4ACC-81BC-ED5A5BDF2FCF}" presName="accent_2" presStyleCnt="0"/>
      <dgm:spPr/>
    </dgm:pt>
    <dgm:pt modelId="{76660C61-C5F9-4CE9-BF63-99A12680F593}" type="pres">
      <dgm:prSet presAssocID="{D257E9E6-BFF7-4ACC-81BC-ED5A5BDF2FCF}" presName="accentRepeatNode" presStyleLbl="solidFgAcc1" presStyleIdx="1" presStyleCnt="4"/>
      <dgm:spPr/>
    </dgm:pt>
    <dgm:pt modelId="{8FDC4284-C14F-4DF5-823F-CF038C68D708}" type="pres">
      <dgm:prSet presAssocID="{AA49B15D-F781-49BC-8ACA-5240F290D528}" presName="text_3" presStyleLbl="node1" presStyleIdx="2" presStyleCnt="4">
        <dgm:presLayoutVars>
          <dgm:bulletEnabled val="1"/>
        </dgm:presLayoutVars>
      </dgm:prSet>
      <dgm:spPr/>
    </dgm:pt>
    <dgm:pt modelId="{1F89E290-3C34-492E-AB1F-CB54D8DAE2BD}" type="pres">
      <dgm:prSet presAssocID="{AA49B15D-F781-49BC-8ACA-5240F290D528}" presName="accent_3" presStyleCnt="0"/>
      <dgm:spPr/>
    </dgm:pt>
    <dgm:pt modelId="{2AC5BFE3-3643-4FC2-9567-059E336EE165}" type="pres">
      <dgm:prSet presAssocID="{AA49B15D-F781-49BC-8ACA-5240F290D528}" presName="accentRepeatNode" presStyleLbl="solidFgAcc1" presStyleIdx="2" presStyleCnt="4"/>
      <dgm:spPr/>
    </dgm:pt>
    <dgm:pt modelId="{F597E9CF-1D81-474B-98B4-9E7BBB22AB8D}" type="pres">
      <dgm:prSet presAssocID="{4A5F576A-6D09-4526-8D2F-F9FBE31D1C4E}" presName="text_4" presStyleLbl="node1" presStyleIdx="3" presStyleCnt="4">
        <dgm:presLayoutVars>
          <dgm:bulletEnabled val="1"/>
        </dgm:presLayoutVars>
      </dgm:prSet>
      <dgm:spPr/>
    </dgm:pt>
    <dgm:pt modelId="{98C77006-13E2-4882-A9B7-DE14AA4D9A59}" type="pres">
      <dgm:prSet presAssocID="{4A5F576A-6D09-4526-8D2F-F9FBE31D1C4E}" presName="accent_4" presStyleCnt="0"/>
      <dgm:spPr/>
    </dgm:pt>
    <dgm:pt modelId="{C6CF6018-2387-48BD-825C-5687CC7B14E4}" type="pres">
      <dgm:prSet presAssocID="{4A5F576A-6D09-4526-8D2F-F9FBE31D1C4E}" presName="accentRepeatNode" presStyleLbl="solidFgAcc1" presStyleIdx="3" presStyleCnt="4"/>
      <dgm:spPr/>
    </dgm:pt>
  </dgm:ptLst>
  <dgm:cxnLst>
    <dgm:cxn modelId="{67B5930C-F7B5-431B-9838-B89B59479B0C}" type="presOf" srcId="{AA49B15D-F781-49BC-8ACA-5240F290D528}" destId="{8FDC4284-C14F-4DF5-823F-CF038C68D708}" srcOrd="0" destOrd="0" presId="urn:microsoft.com/office/officeart/2008/layout/VerticalCurvedList"/>
    <dgm:cxn modelId="{5773AE16-778D-428C-8CE7-B7911685E2D4}" srcId="{4ECABBAF-ECF4-43E6-BC49-4354A51FA2A9}" destId="{D257E9E6-BFF7-4ACC-81BC-ED5A5BDF2FCF}" srcOrd="1" destOrd="0" parTransId="{927E8078-0734-4EE0-8C66-A325C8FE6864}" sibTransId="{38895075-78F4-4717-95E3-D105C324440C}"/>
    <dgm:cxn modelId="{C8B1F018-5F52-4033-9B48-1D0FF8A86735}" type="presOf" srcId="{D257E9E6-BFF7-4ACC-81BC-ED5A5BDF2FCF}" destId="{18826FB8-99C8-472A-AE3D-47C01A09DF0D}" srcOrd="0" destOrd="0" presId="urn:microsoft.com/office/officeart/2008/layout/VerticalCurvedList"/>
    <dgm:cxn modelId="{B147B032-1DD1-4E81-9B7A-A344562BD053}" srcId="{4ECABBAF-ECF4-43E6-BC49-4354A51FA2A9}" destId="{BEDD090F-1AE9-4E0E-B17C-638139000653}" srcOrd="0" destOrd="0" parTransId="{EDD7FBEB-F985-4727-ADEF-2513010CD16E}" sibTransId="{812F6FDE-1883-4A5F-8F93-32019CCF6920}"/>
    <dgm:cxn modelId="{DC6A975E-43E0-429E-992A-15CE3A7A8DDC}" type="presOf" srcId="{812F6FDE-1883-4A5F-8F93-32019CCF6920}" destId="{129122A2-9AC7-4333-B136-899F30B08EE4}" srcOrd="0" destOrd="0" presId="urn:microsoft.com/office/officeart/2008/layout/VerticalCurvedList"/>
    <dgm:cxn modelId="{0FF09859-F26B-4988-84BD-BE3BC76460D5}" type="presOf" srcId="{4ECABBAF-ECF4-43E6-BC49-4354A51FA2A9}" destId="{DC6DD7DF-0696-42C1-AF51-BD2F9815391C}" srcOrd="0" destOrd="0" presId="urn:microsoft.com/office/officeart/2008/layout/VerticalCurvedList"/>
    <dgm:cxn modelId="{7FF4F97A-6D4B-4548-AB08-0559E7F7B725}" type="presOf" srcId="{4A5F576A-6D09-4526-8D2F-F9FBE31D1C4E}" destId="{F597E9CF-1D81-474B-98B4-9E7BBB22AB8D}" srcOrd="0" destOrd="0" presId="urn:microsoft.com/office/officeart/2008/layout/VerticalCurvedList"/>
    <dgm:cxn modelId="{474F699F-29A4-46B7-AFB8-C9227988C6FA}" type="presOf" srcId="{BEDD090F-1AE9-4E0E-B17C-638139000653}" destId="{6E6D8555-6FD1-4688-9093-890C07B9E0CE}" srcOrd="0" destOrd="0" presId="urn:microsoft.com/office/officeart/2008/layout/VerticalCurvedList"/>
    <dgm:cxn modelId="{FAA5AABA-D2F5-42C7-9C3A-DCECDFB9646A}" srcId="{4ECABBAF-ECF4-43E6-BC49-4354A51FA2A9}" destId="{4A5F576A-6D09-4526-8D2F-F9FBE31D1C4E}" srcOrd="3" destOrd="0" parTransId="{A7BA5751-79C6-4DBD-9BFF-1B93562C11EA}" sibTransId="{FEF60F16-9D56-4159-98D3-8AEAED4B78D6}"/>
    <dgm:cxn modelId="{34C4EBEB-ECC8-4D70-A5BC-61014A2936E9}" srcId="{4ECABBAF-ECF4-43E6-BC49-4354A51FA2A9}" destId="{AA49B15D-F781-49BC-8ACA-5240F290D528}" srcOrd="2" destOrd="0" parTransId="{C3614C49-9F0D-42DD-9A7F-27A13E6057CC}" sibTransId="{1F9178EC-F2E7-4D7B-B7AE-570B30547E64}"/>
    <dgm:cxn modelId="{EB486EA7-1538-47DA-A425-F3DA31D4FDA9}" type="presParOf" srcId="{DC6DD7DF-0696-42C1-AF51-BD2F9815391C}" destId="{B3EE175A-E2C8-4E55-AE78-623A71FA58B4}" srcOrd="0" destOrd="0" presId="urn:microsoft.com/office/officeart/2008/layout/VerticalCurvedList"/>
    <dgm:cxn modelId="{9ECE91A0-90DB-47D3-BBF1-1EB6ADB9605E}" type="presParOf" srcId="{B3EE175A-E2C8-4E55-AE78-623A71FA58B4}" destId="{5717792F-DABA-4843-9195-BAC20E3B9825}" srcOrd="0" destOrd="0" presId="urn:microsoft.com/office/officeart/2008/layout/VerticalCurvedList"/>
    <dgm:cxn modelId="{3A544159-DAB1-4F0E-93D8-9C4EAD70D96F}" type="presParOf" srcId="{5717792F-DABA-4843-9195-BAC20E3B9825}" destId="{C1E7709F-0DCA-47C6-B6AA-551C95CD0786}" srcOrd="0" destOrd="0" presId="urn:microsoft.com/office/officeart/2008/layout/VerticalCurvedList"/>
    <dgm:cxn modelId="{3D8DB7FA-7281-4EFD-9B89-AF4DDFA0B2AF}" type="presParOf" srcId="{5717792F-DABA-4843-9195-BAC20E3B9825}" destId="{129122A2-9AC7-4333-B136-899F30B08EE4}" srcOrd="1" destOrd="0" presId="urn:microsoft.com/office/officeart/2008/layout/VerticalCurvedList"/>
    <dgm:cxn modelId="{F3E9140D-C551-4C1E-873B-9E3AE54AB4ED}" type="presParOf" srcId="{5717792F-DABA-4843-9195-BAC20E3B9825}" destId="{0F11EC6C-BBB3-4239-8DB6-C0EB9EC652FE}" srcOrd="2" destOrd="0" presId="urn:microsoft.com/office/officeart/2008/layout/VerticalCurvedList"/>
    <dgm:cxn modelId="{FA6914A2-3FEF-4709-8076-0BC1E3AE1B54}" type="presParOf" srcId="{5717792F-DABA-4843-9195-BAC20E3B9825}" destId="{0575AD7D-60D4-4C6D-8618-80198FFE9552}" srcOrd="3" destOrd="0" presId="urn:microsoft.com/office/officeart/2008/layout/VerticalCurvedList"/>
    <dgm:cxn modelId="{117FC720-22CA-4A8E-B4CF-2645FB78CA61}" type="presParOf" srcId="{B3EE175A-E2C8-4E55-AE78-623A71FA58B4}" destId="{6E6D8555-6FD1-4688-9093-890C07B9E0CE}" srcOrd="1" destOrd="0" presId="urn:microsoft.com/office/officeart/2008/layout/VerticalCurvedList"/>
    <dgm:cxn modelId="{C5C31E8B-DBE3-486A-84CA-826614630532}" type="presParOf" srcId="{B3EE175A-E2C8-4E55-AE78-623A71FA58B4}" destId="{D92AFFEA-FCF7-43EB-B3F9-DC94293917F6}" srcOrd="2" destOrd="0" presId="urn:microsoft.com/office/officeart/2008/layout/VerticalCurvedList"/>
    <dgm:cxn modelId="{9A86A751-4D58-4D5A-A87F-2E0D03D11C67}" type="presParOf" srcId="{D92AFFEA-FCF7-43EB-B3F9-DC94293917F6}" destId="{083A60FD-1E52-434C-AF65-0ECDB663EC0A}" srcOrd="0" destOrd="0" presId="urn:microsoft.com/office/officeart/2008/layout/VerticalCurvedList"/>
    <dgm:cxn modelId="{46205411-A5EB-4066-A6FE-AC65968532ED}" type="presParOf" srcId="{B3EE175A-E2C8-4E55-AE78-623A71FA58B4}" destId="{18826FB8-99C8-472A-AE3D-47C01A09DF0D}" srcOrd="3" destOrd="0" presId="urn:microsoft.com/office/officeart/2008/layout/VerticalCurvedList"/>
    <dgm:cxn modelId="{E2DFEE21-1276-4753-B838-9CCB3844E209}" type="presParOf" srcId="{B3EE175A-E2C8-4E55-AE78-623A71FA58B4}" destId="{42FFF24A-0B4D-423F-842A-3362D4330535}" srcOrd="4" destOrd="0" presId="urn:microsoft.com/office/officeart/2008/layout/VerticalCurvedList"/>
    <dgm:cxn modelId="{C8FF25EB-0463-407A-9003-499E1D0988F2}" type="presParOf" srcId="{42FFF24A-0B4D-423F-842A-3362D4330535}" destId="{76660C61-C5F9-4CE9-BF63-99A12680F593}" srcOrd="0" destOrd="0" presId="urn:microsoft.com/office/officeart/2008/layout/VerticalCurvedList"/>
    <dgm:cxn modelId="{6E105321-119C-4437-B0AC-DA27777A9543}" type="presParOf" srcId="{B3EE175A-E2C8-4E55-AE78-623A71FA58B4}" destId="{8FDC4284-C14F-4DF5-823F-CF038C68D708}" srcOrd="5" destOrd="0" presId="urn:microsoft.com/office/officeart/2008/layout/VerticalCurvedList"/>
    <dgm:cxn modelId="{0C8D3175-4941-4894-ACD2-1F845F4B67BA}" type="presParOf" srcId="{B3EE175A-E2C8-4E55-AE78-623A71FA58B4}" destId="{1F89E290-3C34-492E-AB1F-CB54D8DAE2BD}" srcOrd="6" destOrd="0" presId="urn:microsoft.com/office/officeart/2008/layout/VerticalCurvedList"/>
    <dgm:cxn modelId="{51CB86D7-B107-4D63-9AC0-95273B4691E7}" type="presParOf" srcId="{1F89E290-3C34-492E-AB1F-CB54D8DAE2BD}" destId="{2AC5BFE3-3643-4FC2-9567-059E336EE165}" srcOrd="0" destOrd="0" presId="urn:microsoft.com/office/officeart/2008/layout/VerticalCurvedList"/>
    <dgm:cxn modelId="{A8C41AFF-98F9-4C33-A37F-E0DEC0CF3889}" type="presParOf" srcId="{B3EE175A-E2C8-4E55-AE78-623A71FA58B4}" destId="{F597E9CF-1D81-474B-98B4-9E7BBB22AB8D}" srcOrd="7" destOrd="0" presId="urn:microsoft.com/office/officeart/2008/layout/VerticalCurvedList"/>
    <dgm:cxn modelId="{DB9460BE-DCC9-4366-9C5A-E3EC0BA1385F}" type="presParOf" srcId="{B3EE175A-E2C8-4E55-AE78-623A71FA58B4}" destId="{98C77006-13E2-4882-A9B7-DE14AA4D9A59}" srcOrd="8" destOrd="0" presId="urn:microsoft.com/office/officeart/2008/layout/VerticalCurvedList"/>
    <dgm:cxn modelId="{DB78A6EC-B352-466A-85DF-015D9464B3B9}" type="presParOf" srcId="{98C77006-13E2-4882-A9B7-DE14AA4D9A59}" destId="{C6CF6018-2387-48BD-825C-5687CC7B14E4}"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ECABBAF-ECF4-43E6-BC49-4354A51FA2A9}" type="doc">
      <dgm:prSet loTypeId="urn:microsoft.com/office/officeart/2008/layout/VerticalCurvedList" loCatId="list" qsTypeId="urn:microsoft.com/office/officeart/2005/8/quickstyle/simple4" qsCatId="simple" csTypeId="urn:microsoft.com/office/officeart/2005/8/colors/accent1_2" csCatId="accent1" phldr="1"/>
      <dgm:spPr/>
      <dgm:t>
        <a:bodyPr/>
        <a:lstStyle/>
        <a:p>
          <a:endParaRPr lang="en-US"/>
        </a:p>
      </dgm:t>
    </dgm:pt>
    <dgm:pt modelId="{BEDD090F-1AE9-4E0E-B17C-638139000653}">
      <dgm:prSet phldrT="[Text]"/>
      <dgm:spPr/>
      <dgm:t>
        <a:bodyPr/>
        <a:lstStyle/>
        <a:p>
          <a:r>
            <a:rPr lang="en-US" dirty="0">
              <a:solidFill>
                <a:schemeClr val="tx1"/>
              </a:solidFill>
            </a:rPr>
            <a:t>Welcome &amp; Introductions</a:t>
          </a:r>
        </a:p>
      </dgm:t>
    </dgm:pt>
    <dgm:pt modelId="{EDD7FBEB-F985-4727-ADEF-2513010CD16E}" type="parTrans" cxnId="{B147B032-1DD1-4E81-9B7A-A344562BD053}">
      <dgm:prSet/>
      <dgm:spPr/>
      <dgm:t>
        <a:bodyPr/>
        <a:lstStyle/>
        <a:p>
          <a:endParaRPr lang="en-US"/>
        </a:p>
      </dgm:t>
    </dgm:pt>
    <dgm:pt modelId="{812F6FDE-1883-4A5F-8F93-32019CCF6920}" type="sibTrans" cxnId="{B147B032-1DD1-4E81-9B7A-A344562BD053}">
      <dgm:prSet/>
      <dgm:spPr/>
      <dgm:t>
        <a:bodyPr/>
        <a:lstStyle/>
        <a:p>
          <a:endParaRPr lang="en-US"/>
        </a:p>
      </dgm:t>
    </dgm:pt>
    <dgm:pt modelId="{D257E9E6-BFF7-4ACC-81BC-ED5A5BDF2FCF}">
      <dgm:prSet phldrT="[Text]"/>
      <dgm:spPr/>
      <dgm:t>
        <a:bodyPr/>
        <a:lstStyle/>
        <a:p>
          <a:r>
            <a:rPr lang="en-US" dirty="0">
              <a:solidFill>
                <a:schemeClr val="tx1"/>
              </a:solidFill>
            </a:rPr>
            <a:t>About Teacher Effectiveness</a:t>
          </a:r>
        </a:p>
      </dgm:t>
    </dgm:pt>
    <dgm:pt modelId="{927E8078-0734-4EE0-8C66-A325C8FE6864}" type="parTrans" cxnId="{5773AE16-778D-428C-8CE7-B7911685E2D4}">
      <dgm:prSet/>
      <dgm:spPr/>
      <dgm:t>
        <a:bodyPr/>
        <a:lstStyle/>
        <a:p>
          <a:endParaRPr lang="en-US"/>
        </a:p>
      </dgm:t>
    </dgm:pt>
    <dgm:pt modelId="{38895075-78F4-4717-95E3-D105C324440C}" type="sibTrans" cxnId="{5773AE16-778D-428C-8CE7-B7911685E2D4}">
      <dgm:prSet/>
      <dgm:spPr/>
      <dgm:t>
        <a:bodyPr/>
        <a:lstStyle/>
        <a:p>
          <a:endParaRPr lang="en-US"/>
        </a:p>
      </dgm:t>
    </dgm:pt>
    <dgm:pt modelId="{4A5F576A-6D09-4526-8D2F-F9FBE31D1C4E}">
      <dgm:prSet phldrT="[Text]"/>
      <dgm:spPr/>
      <dgm:t>
        <a:bodyPr/>
        <a:lstStyle/>
        <a:p>
          <a:r>
            <a:rPr lang="en-US" dirty="0">
              <a:solidFill>
                <a:schemeClr val="tx1"/>
              </a:solidFill>
            </a:rPr>
            <a:t>Closing &amp; Response</a:t>
          </a:r>
        </a:p>
      </dgm:t>
    </dgm:pt>
    <dgm:pt modelId="{A7BA5751-79C6-4DBD-9BFF-1B93562C11EA}" type="parTrans" cxnId="{FAA5AABA-D2F5-42C7-9C3A-DCECDFB9646A}">
      <dgm:prSet/>
      <dgm:spPr/>
      <dgm:t>
        <a:bodyPr/>
        <a:lstStyle/>
        <a:p>
          <a:endParaRPr lang="en-US"/>
        </a:p>
      </dgm:t>
    </dgm:pt>
    <dgm:pt modelId="{FEF60F16-9D56-4159-98D3-8AEAED4B78D6}" type="sibTrans" cxnId="{FAA5AABA-D2F5-42C7-9C3A-DCECDFB9646A}">
      <dgm:prSet/>
      <dgm:spPr/>
      <dgm:t>
        <a:bodyPr/>
        <a:lstStyle/>
        <a:p>
          <a:endParaRPr lang="en-US"/>
        </a:p>
      </dgm:t>
    </dgm:pt>
    <dgm:pt modelId="{AA49B15D-F781-49BC-8ACA-5240F290D528}">
      <dgm:prSet phldrT="[Text]"/>
      <dgm:spPr/>
      <dgm:t>
        <a:bodyPr/>
        <a:lstStyle/>
        <a:p>
          <a:r>
            <a:rPr lang="en-US" dirty="0">
              <a:solidFill>
                <a:schemeClr val="tx1"/>
              </a:solidFill>
            </a:rPr>
            <a:t>Guiding Improvement: The Rubric</a:t>
          </a:r>
        </a:p>
      </dgm:t>
    </dgm:pt>
    <dgm:pt modelId="{C3614C49-9F0D-42DD-9A7F-27A13E6057CC}" type="parTrans" cxnId="{34C4EBEB-ECC8-4D70-A5BC-61014A2936E9}">
      <dgm:prSet/>
      <dgm:spPr/>
      <dgm:t>
        <a:bodyPr/>
        <a:lstStyle/>
        <a:p>
          <a:endParaRPr lang="en-US"/>
        </a:p>
      </dgm:t>
    </dgm:pt>
    <dgm:pt modelId="{1F9178EC-F2E7-4D7B-B7AE-570B30547E64}" type="sibTrans" cxnId="{34C4EBEB-ECC8-4D70-A5BC-61014A2936E9}">
      <dgm:prSet/>
      <dgm:spPr/>
      <dgm:t>
        <a:bodyPr/>
        <a:lstStyle/>
        <a:p>
          <a:endParaRPr lang="en-US"/>
        </a:p>
      </dgm:t>
    </dgm:pt>
    <dgm:pt modelId="{DC6DD7DF-0696-42C1-AF51-BD2F9815391C}" type="pres">
      <dgm:prSet presAssocID="{4ECABBAF-ECF4-43E6-BC49-4354A51FA2A9}" presName="Name0" presStyleCnt="0">
        <dgm:presLayoutVars>
          <dgm:chMax val="7"/>
          <dgm:chPref val="7"/>
          <dgm:dir/>
        </dgm:presLayoutVars>
      </dgm:prSet>
      <dgm:spPr/>
    </dgm:pt>
    <dgm:pt modelId="{B3EE175A-E2C8-4E55-AE78-623A71FA58B4}" type="pres">
      <dgm:prSet presAssocID="{4ECABBAF-ECF4-43E6-BC49-4354A51FA2A9}" presName="Name1" presStyleCnt="0"/>
      <dgm:spPr/>
    </dgm:pt>
    <dgm:pt modelId="{5717792F-DABA-4843-9195-BAC20E3B9825}" type="pres">
      <dgm:prSet presAssocID="{4ECABBAF-ECF4-43E6-BC49-4354A51FA2A9}" presName="cycle" presStyleCnt="0"/>
      <dgm:spPr/>
    </dgm:pt>
    <dgm:pt modelId="{C1E7709F-0DCA-47C6-B6AA-551C95CD0786}" type="pres">
      <dgm:prSet presAssocID="{4ECABBAF-ECF4-43E6-BC49-4354A51FA2A9}" presName="srcNode" presStyleLbl="node1" presStyleIdx="0" presStyleCnt="4"/>
      <dgm:spPr/>
    </dgm:pt>
    <dgm:pt modelId="{129122A2-9AC7-4333-B136-899F30B08EE4}" type="pres">
      <dgm:prSet presAssocID="{4ECABBAF-ECF4-43E6-BC49-4354A51FA2A9}" presName="conn" presStyleLbl="parChTrans1D2" presStyleIdx="0" presStyleCnt="1"/>
      <dgm:spPr/>
    </dgm:pt>
    <dgm:pt modelId="{0F11EC6C-BBB3-4239-8DB6-C0EB9EC652FE}" type="pres">
      <dgm:prSet presAssocID="{4ECABBAF-ECF4-43E6-BC49-4354A51FA2A9}" presName="extraNode" presStyleLbl="node1" presStyleIdx="0" presStyleCnt="4"/>
      <dgm:spPr/>
    </dgm:pt>
    <dgm:pt modelId="{0575AD7D-60D4-4C6D-8618-80198FFE9552}" type="pres">
      <dgm:prSet presAssocID="{4ECABBAF-ECF4-43E6-BC49-4354A51FA2A9}" presName="dstNode" presStyleLbl="node1" presStyleIdx="0" presStyleCnt="4"/>
      <dgm:spPr/>
    </dgm:pt>
    <dgm:pt modelId="{6E6D8555-6FD1-4688-9093-890C07B9E0CE}" type="pres">
      <dgm:prSet presAssocID="{BEDD090F-1AE9-4E0E-B17C-638139000653}" presName="text_1" presStyleLbl="node1" presStyleIdx="0" presStyleCnt="4">
        <dgm:presLayoutVars>
          <dgm:bulletEnabled val="1"/>
        </dgm:presLayoutVars>
      </dgm:prSet>
      <dgm:spPr/>
    </dgm:pt>
    <dgm:pt modelId="{D92AFFEA-FCF7-43EB-B3F9-DC94293917F6}" type="pres">
      <dgm:prSet presAssocID="{BEDD090F-1AE9-4E0E-B17C-638139000653}" presName="accent_1" presStyleCnt="0"/>
      <dgm:spPr/>
    </dgm:pt>
    <dgm:pt modelId="{083A60FD-1E52-434C-AF65-0ECDB663EC0A}" type="pres">
      <dgm:prSet presAssocID="{BEDD090F-1AE9-4E0E-B17C-638139000653}" presName="accentRepeatNode" presStyleLbl="solidFgAcc1" presStyleIdx="0" presStyleCnt="4"/>
      <dgm:spPr/>
    </dgm:pt>
    <dgm:pt modelId="{18826FB8-99C8-472A-AE3D-47C01A09DF0D}" type="pres">
      <dgm:prSet presAssocID="{D257E9E6-BFF7-4ACC-81BC-ED5A5BDF2FCF}" presName="text_2" presStyleLbl="node1" presStyleIdx="1" presStyleCnt="4">
        <dgm:presLayoutVars>
          <dgm:bulletEnabled val="1"/>
        </dgm:presLayoutVars>
      </dgm:prSet>
      <dgm:spPr/>
    </dgm:pt>
    <dgm:pt modelId="{42FFF24A-0B4D-423F-842A-3362D4330535}" type="pres">
      <dgm:prSet presAssocID="{D257E9E6-BFF7-4ACC-81BC-ED5A5BDF2FCF}" presName="accent_2" presStyleCnt="0"/>
      <dgm:spPr/>
    </dgm:pt>
    <dgm:pt modelId="{76660C61-C5F9-4CE9-BF63-99A12680F593}" type="pres">
      <dgm:prSet presAssocID="{D257E9E6-BFF7-4ACC-81BC-ED5A5BDF2FCF}" presName="accentRepeatNode" presStyleLbl="solidFgAcc1" presStyleIdx="1" presStyleCnt="4"/>
      <dgm:spPr/>
    </dgm:pt>
    <dgm:pt modelId="{83060818-541B-44C7-95CC-9E7E47D86EC3}" type="pres">
      <dgm:prSet presAssocID="{AA49B15D-F781-49BC-8ACA-5240F290D528}" presName="text_3" presStyleLbl="node1" presStyleIdx="2" presStyleCnt="4">
        <dgm:presLayoutVars>
          <dgm:bulletEnabled val="1"/>
        </dgm:presLayoutVars>
      </dgm:prSet>
      <dgm:spPr/>
    </dgm:pt>
    <dgm:pt modelId="{54AE140B-6DC3-4BEF-B9FA-6E702700C032}" type="pres">
      <dgm:prSet presAssocID="{AA49B15D-F781-49BC-8ACA-5240F290D528}" presName="accent_3" presStyleCnt="0"/>
      <dgm:spPr/>
    </dgm:pt>
    <dgm:pt modelId="{2AC5BFE3-3643-4FC2-9567-059E336EE165}" type="pres">
      <dgm:prSet presAssocID="{AA49B15D-F781-49BC-8ACA-5240F290D528}" presName="accentRepeatNode" presStyleLbl="solidFgAcc1" presStyleIdx="2" presStyleCnt="4"/>
      <dgm:spPr/>
    </dgm:pt>
    <dgm:pt modelId="{65EFE5FB-F39A-4BE3-9F34-1E7910C30EA0}" type="pres">
      <dgm:prSet presAssocID="{4A5F576A-6D09-4526-8D2F-F9FBE31D1C4E}" presName="text_4" presStyleLbl="node1" presStyleIdx="3" presStyleCnt="4">
        <dgm:presLayoutVars>
          <dgm:bulletEnabled val="1"/>
        </dgm:presLayoutVars>
      </dgm:prSet>
      <dgm:spPr/>
    </dgm:pt>
    <dgm:pt modelId="{C146B70C-AD7A-4EDD-AC2F-72E89B6B6EB7}" type="pres">
      <dgm:prSet presAssocID="{4A5F576A-6D09-4526-8D2F-F9FBE31D1C4E}" presName="accent_4" presStyleCnt="0"/>
      <dgm:spPr/>
    </dgm:pt>
    <dgm:pt modelId="{C6CF6018-2387-48BD-825C-5687CC7B14E4}" type="pres">
      <dgm:prSet presAssocID="{4A5F576A-6D09-4526-8D2F-F9FBE31D1C4E}" presName="accentRepeatNode" presStyleLbl="solidFgAcc1" presStyleIdx="3" presStyleCnt="4"/>
      <dgm:spPr/>
    </dgm:pt>
  </dgm:ptLst>
  <dgm:cxnLst>
    <dgm:cxn modelId="{5773AE16-778D-428C-8CE7-B7911685E2D4}" srcId="{4ECABBAF-ECF4-43E6-BC49-4354A51FA2A9}" destId="{D257E9E6-BFF7-4ACC-81BC-ED5A5BDF2FCF}" srcOrd="1" destOrd="0" parTransId="{927E8078-0734-4EE0-8C66-A325C8FE6864}" sibTransId="{38895075-78F4-4717-95E3-D105C324440C}"/>
    <dgm:cxn modelId="{883FB02E-E2A8-496C-9BA3-0A9ACADE5220}" type="presOf" srcId="{4ECABBAF-ECF4-43E6-BC49-4354A51FA2A9}" destId="{DC6DD7DF-0696-42C1-AF51-BD2F9815391C}" srcOrd="0" destOrd="0" presId="urn:microsoft.com/office/officeart/2008/layout/VerticalCurvedList"/>
    <dgm:cxn modelId="{0839EA31-715F-454E-A598-395C1B0340CE}" type="presOf" srcId="{4A5F576A-6D09-4526-8D2F-F9FBE31D1C4E}" destId="{65EFE5FB-F39A-4BE3-9F34-1E7910C30EA0}" srcOrd="0" destOrd="0" presId="urn:microsoft.com/office/officeart/2008/layout/VerticalCurvedList"/>
    <dgm:cxn modelId="{B147B032-1DD1-4E81-9B7A-A344562BD053}" srcId="{4ECABBAF-ECF4-43E6-BC49-4354A51FA2A9}" destId="{BEDD090F-1AE9-4E0E-B17C-638139000653}" srcOrd="0" destOrd="0" parTransId="{EDD7FBEB-F985-4727-ADEF-2513010CD16E}" sibTransId="{812F6FDE-1883-4A5F-8F93-32019CCF6920}"/>
    <dgm:cxn modelId="{FAA5AABA-D2F5-42C7-9C3A-DCECDFB9646A}" srcId="{4ECABBAF-ECF4-43E6-BC49-4354A51FA2A9}" destId="{4A5F576A-6D09-4526-8D2F-F9FBE31D1C4E}" srcOrd="3" destOrd="0" parTransId="{A7BA5751-79C6-4DBD-9BFF-1B93562C11EA}" sibTransId="{FEF60F16-9D56-4159-98D3-8AEAED4B78D6}"/>
    <dgm:cxn modelId="{DA4180CD-1948-42A6-88F8-F5A990448635}" type="presOf" srcId="{BEDD090F-1AE9-4E0E-B17C-638139000653}" destId="{6E6D8555-6FD1-4688-9093-890C07B9E0CE}" srcOrd="0" destOrd="0" presId="urn:microsoft.com/office/officeart/2008/layout/VerticalCurvedList"/>
    <dgm:cxn modelId="{2DC14BE3-D3FC-4D9B-8AD7-47EB66DE39F8}" type="presOf" srcId="{812F6FDE-1883-4A5F-8F93-32019CCF6920}" destId="{129122A2-9AC7-4333-B136-899F30B08EE4}" srcOrd="0" destOrd="0" presId="urn:microsoft.com/office/officeart/2008/layout/VerticalCurvedList"/>
    <dgm:cxn modelId="{34C4EBEB-ECC8-4D70-A5BC-61014A2936E9}" srcId="{4ECABBAF-ECF4-43E6-BC49-4354A51FA2A9}" destId="{AA49B15D-F781-49BC-8ACA-5240F290D528}" srcOrd="2" destOrd="0" parTransId="{C3614C49-9F0D-42DD-9A7F-27A13E6057CC}" sibTransId="{1F9178EC-F2E7-4D7B-B7AE-570B30547E64}"/>
    <dgm:cxn modelId="{E68739F9-C0B5-4887-87C8-2F592C5FAA0F}" type="presOf" srcId="{AA49B15D-F781-49BC-8ACA-5240F290D528}" destId="{83060818-541B-44C7-95CC-9E7E47D86EC3}" srcOrd="0" destOrd="0" presId="urn:microsoft.com/office/officeart/2008/layout/VerticalCurvedList"/>
    <dgm:cxn modelId="{FB208BFA-5D0B-4235-A198-07502AFD1FD9}" type="presOf" srcId="{D257E9E6-BFF7-4ACC-81BC-ED5A5BDF2FCF}" destId="{18826FB8-99C8-472A-AE3D-47C01A09DF0D}" srcOrd="0" destOrd="0" presId="urn:microsoft.com/office/officeart/2008/layout/VerticalCurvedList"/>
    <dgm:cxn modelId="{C0378B33-9E85-4FF0-BCAD-AC9429611E54}" type="presParOf" srcId="{DC6DD7DF-0696-42C1-AF51-BD2F9815391C}" destId="{B3EE175A-E2C8-4E55-AE78-623A71FA58B4}" srcOrd="0" destOrd="0" presId="urn:microsoft.com/office/officeart/2008/layout/VerticalCurvedList"/>
    <dgm:cxn modelId="{8E9EAF2D-A1C5-46A8-BE58-BE3487C0E456}" type="presParOf" srcId="{B3EE175A-E2C8-4E55-AE78-623A71FA58B4}" destId="{5717792F-DABA-4843-9195-BAC20E3B9825}" srcOrd="0" destOrd="0" presId="urn:microsoft.com/office/officeart/2008/layout/VerticalCurvedList"/>
    <dgm:cxn modelId="{57643E4B-5198-44BF-92A7-20F9FD98D442}" type="presParOf" srcId="{5717792F-DABA-4843-9195-BAC20E3B9825}" destId="{C1E7709F-0DCA-47C6-B6AA-551C95CD0786}" srcOrd="0" destOrd="0" presId="urn:microsoft.com/office/officeart/2008/layout/VerticalCurvedList"/>
    <dgm:cxn modelId="{AED7AC78-8911-492B-88D5-B88DF72CE13F}" type="presParOf" srcId="{5717792F-DABA-4843-9195-BAC20E3B9825}" destId="{129122A2-9AC7-4333-B136-899F30B08EE4}" srcOrd="1" destOrd="0" presId="urn:microsoft.com/office/officeart/2008/layout/VerticalCurvedList"/>
    <dgm:cxn modelId="{C45D165B-AD77-48C7-A0D1-444912C8FECB}" type="presParOf" srcId="{5717792F-DABA-4843-9195-BAC20E3B9825}" destId="{0F11EC6C-BBB3-4239-8DB6-C0EB9EC652FE}" srcOrd="2" destOrd="0" presId="urn:microsoft.com/office/officeart/2008/layout/VerticalCurvedList"/>
    <dgm:cxn modelId="{AEF81278-60B7-429A-AEE3-D5DAAA338402}" type="presParOf" srcId="{5717792F-DABA-4843-9195-BAC20E3B9825}" destId="{0575AD7D-60D4-4C6D-8618-80198FFE9552}" srcOrd="3" destOrd="0" presId="urn:microsoft.com/office/officeart/2008/layout/VerticalCurvedList"/>
    <dgm:cxn modelId="{00DC8A77-B407-4328-81D4-247E322FCA82}" type="presParOf" srcId="{B3EE175A-E2C8-4E55-AE78-623A71FA58B4}" destId="{6E6D8555-6FD1-4688-9093-890C07B9E0CE}" srcOrd="1" destOrd="0" presId="urn:microsoft.com/office/officeart/2008/layout/VerticalCurvedList"/>
    <dgm:cxn modelId="{F6C3DC98-E642-403A-8AE3-2CB9B93D94BB}" type="presParOf" srcId="{B3EE175A-E2C8-4E55-AE78-623A71FA58B4}" destId="{D92AFFEA-FCF7-43EB-B3F9-DC94293917F6}" srcOrd="2" destOrd="0" presId="urn:microsoft.com/office/officeart/2008/layout/VerticalCurvedList"/>
    <dgm:cxn modelId="{B9390ADC-3FED-4BBB-8D9C-E67D021F4800}" type="presParOf" srcId="{D92AFFEA-FCF7-43EB-B3F9-DC94293917F6}" destId="{083A60FD-1E52-434C-AF65-0ECDB663EC0A}" srcOrd="0" destOrd="0" presId="urn:microsoft.com/office/officeart/2008/layout/VerticalCurvedList"/>
    <dgm:cxn modelId="{66C12E54-55CA-4D79-BF38-4DCD82312F2C}" type="presParOf" srcId="{B3EE175A-E2C8-4E55-AE78-623A71FA58B4}" destId="{18826FB8-99C8-472A-AE3D-47C01A09DF0D}" srcOrd="3" destOrd="0" presId="urn:microsoft.com/office/officeart/2008/layout/VerticalCurvedList"/>
    <dgm:cxn modelId="{41149424-3006-458C-A303-4BE5DA045562}" type="presParOf" srcId="{B3EE175A-E2C8-4E55-AE78-623A71FA58B4}" destId="{42FFF24A-0B4D-423F-842A-3362D4330535}" srcOrd="4" destOrd="0" presId="urn:microsoft.com/office/officeart/2008/layout/VerticalCurvedList"/>
    <dgm:cxn modelId="{0DBD8A41-E176-43D3-8934-14540EA90488}" type="presParOf" srcId="{42FFF24A-0B4D-423F-842A-3362D4330535}" destId="{76660C61-C5F9-4CE9-BF63-99A12680F593}" srcOrd="0" destOrd="0" presId="urn:microsoft.com/office/officeart/2008/layout/VerticalCurvedList"/>
    <dgm:cxn modelId="{D11BBB87-50C6-44A9-8EC9-01072E3DB739}" type="presParOf" srcId="{B3EE175A-E2C8-4E55-AE78-623A71FA58B4}" destId="{83060818-541B-44C7-95CC-9E7E47D86EC3}" srcOrd="5" destOrd="0" presId="urn:microsoft.com/office/officeart/2008/layout/VerticalCurvedList"/>
    <dgm:cxn modelId="{9F2CA98A-8F83-417C-A24A-8BDFEAFD4A17}" type="presParOf" srcId="{B3EE175A-E2C8-4E55-AE78-623A71FA58B4}" destId="{54AE140B-6DC3-4BEF-B9FA-6E702700C032}" srcOrd="6" destOrd="0" presId="urn:microsoft.com/office/officeart/2008/layout/VerticalCurvedList"/>
    <dgm:cxn modelId="{8278F639-CFFA-443C-8D04-6E19FF34AD3A}" type="presParOf" srcId="{54AE140B-6DC3-4BEF-B9FA-6E702700C032}" destId="{2AC5BFE3-3643-4FC2-9567-059E336EE165}" srcOrd="0" destOrd="0" presId="urn:microsoft.com/office/officeart/2008/layout/VerticalCurvedList"/>
    <dgm:cxn modelId="{D01F47D2-01C4-4C4B-A12E-16CF1E918FD3}" type="presParOf" srcId="{B3EE175A-E2C8-4E55-AE78-623A71FA58B4}" destId="{65EFE5FB-F39A-4BE3-9F34-1E7910C30EA0}" srcOrd="7" destOrd="0" presId="urn:microsoft.com/office/officeart/2008/layout/VerticalCurvedList"/>
    <dgm:cxn modelId="{047CADF3-B262-4FC3-9503-62829911A299}" type="presParOf" srcId="{B3EE175A-E2C8-4E55-AE78-623A71FA58B4}" destId="{C146B70C-AD7A-4EDD-AC2F-72E89B6B6EB7}" srcOrd="8" destOrd="0" presId="urn:microsoft.com/office/officeart/2008/layout/VerticalCurvedList"/>
    <dgm:cxn modelId="{2A6EB3AE-5807-45E3-AABA-D1D0CA39E7BA}" type="presParOf" srcId="{C146B70C-AD7A-4EDD-AC2F-72E89B6B6EB7}" destId="{C6CF6018-2387-48BD-825C-5687CC7B14E4}"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D8B1887-AF55-4436-B0E0-4F8695269E88}" type="doc">
      <dgm:prSet loTypeId="urn:microsoft.com/office/officeart/2005/8/layout/hierarchy4" loCatId="relationship" qsTypeId="urn:microsoft.com/office/officeart/2005/8/quickstyle/simple1" qsCatId="simple" csTypeId="urn:microsoft.com/office/officeart/2005/8/colors/colorful1" csCatId="colorful" phldr="1"/>
      <dgm:spPr/>
      <dgm:t>
        <a:bodyPr/>
        <a:lstStyle/>
        <a:p>
          <a:endParaRPr lang="en-US"/>
        </a:p>
      </dgm:t>
    </dgm:pt>
    <dgm:pt modelId="{128E1A9E-3C43-4450-9003-115CBE50CEF5}">
      <dgm:prSet phldrT="[Text]"/>
      <dgm:spPr/>
      <dgm:t>
        <a:bodyPr/>
        <a:lstStyle/>
        <a:p>
          <a:r>
            <a:rPr lang="en-US" dirty="0"/>
            <a:t>Domain –  a group of components</a:t>
          </a:r>
        </a:p>
      </dgm:t>
    </dgm:pt>
    <dgm:pt modelId="{8E1F765C-C10A-41EA-8D29-51E5F346BBEA}" type="parTrans" cxnId="{C0418035-B0C5-44A6-8E56-FCAAE7D596A1}">
      <dgm:prSet/>
      <dgm:spPr/>
      <dgm:t>
        <a:bodyPr/>
        <a:lstStyle/>
        <a:p>
          <a:endParaRPr lang="en-US"/>
        </a:p>
      </dgm:t>
    </dgm:pt>
    <dgm:pt modelId="{1C9CA5B8-E3C1-48C6-82BD-CEE64BD2EDE5}" type="sibTrans" cxnId="{C0418035-B0C5-44A6-8E56-FCAAE7D596A1}">
      <dgm:prSet/>
      <dgm:spPr/>
      <dgm:t>
        <a:bodyPr/>
        <a:lstStyle/>
        <a:p>
          <a:endParaRPr lang="en-US"/>
        </a:p>
      </dgm:t>
    </dgm:pt>
    <dgm:pt modelId="{CB8F1AEE-F74B-4AEB-AC06-E143CF1FA1C7}">
      <dgm:prSet phldrT="[Text]"/>
      <dgm:spPr/>
      <dgm:t>
        <a:bodyPr/>
        <a:lstStyle/>
        <a:p>
          <a:r>
            <a:rPr lang="en-US" dirty="0"/>
            <a:t>Component – a statement of effective teaching practice(s)</a:t>
          </a:r>
        </a:p>
      </dgm:t>
    </dgm:pt>
    <dgm:pt modelId="{A48D9332-0C8F-4078-B548-C6988FD7DAE5}" type="parTrans" cxnId="{DB5370C7-2434-4A2B-808D-4B266DC72467}">
      <dgm:prSet/>
      <dgm:spPr/>
      <dgm:t>
        <a:bodyPr/>
        <a:lstStyle/>
        <a:p>
          <a:endParaRPr lang="en-US"/>
        </a:p>
      </dgm:t>
    </dgm:pt>
    <dgm:pt modelId="{A04671D0-31D0-4D93-9EB6-400CBD1326B0}" type="sibTrans" cxnId="{DB5370C7-2434-4A2B-808D-4B266DC72467}">
      <dgm:prSet/>
      <dgm:spPr/>
      <dgm:t>
        <a:bodyPr/>
        <a:lstStyle/>
        <a:p>
          <a:endParaRPr lang="en-US"/>
        </a:p>
      </dgm:t>
    </dgm:pt>
    <dgm:pt modelId="{427347AC-8CEF-426F-8395-4BB7CFFD54FA}">
      <dgm:prSet phldrT="[Text]"/>
      <dgm:spPr/>
      <dgm:t>
        <a:bodyPr/>
        <a:lstStyle/>
        <a:p>
          <a:r>
            <a:rPr lang="en-US" dirty="0"/>
            <a:t>Element(s) – essential part of the component</a:t>
          </a:r>
        </a:p>
      </dgm:t>
    </dgm:pt>
    <dgm:pt modelId="{623A99CD-45FD-4BF8-9A87-5B61AE1EC276}" type="parTrans" cxnId="{1FE6CA8C-48D4-4128-BBBC-44EE40080288}">
      <dgm:prSet/>
      <dgm:spPr/>
      <dgm:t>
        <a:bodyPr/>
        <a:lstStyle/>
        <a:p>
          <a:endParaRPr lang="en-US"/>
        </a:p>
      </dgm:t>
    </dgm:pt>
    <dgm:pt modelId="{CF38E9AC-E256-4831-9FB8-E414E411DBEA}" type="sibTrans" cxnId="{1FE6CA8C-48D4-4128-BBBC-44EE40080288}">
      <dgm:prSet/>
      <dgm:spPr/>
      <dgm:t>
        <a:bodyPr/>
        <a:lstStyle/>
        <a:p>
          <a:endParaRPr lang="en-US"/>
        </a:p>
      </dgm:t>
    </dgm:pt>
    <dgm:pt modelId="{6D91C651-EE5A-41D5-AE48-AE1A74A66D0E}" type="pres">
      <dgm:prSet presAssocID="{2D8B1887-AF55-4436-B0E0-4F8695269E88}" presName="Name0" presStyleCnt="0">
        <dgm:presLayoutVars>
          <dgm:chPref val="1"/>
          <dgm:dir/>
          <dgm:animOne val="branch"/>
          <dgm:animLvl val="lvl"/>
          <dgm:resizeHandles/>
        </dgm:presLayoutVars>
      </dgm:prSet>
      <dgm:spPr/>
    </dgm:pt>
    <dgm:pt modelId="{E9CFA91B-F37B-439F-9D9E-069191C5A358}" type="pres">
      <dgm:prSet presAssocID="{128E1A9E-3C43-4450-9003-115CBE50CEF5}" presName="vertOne" presStyleCnt="0"/>
      <dgm:spPr/>
    </dgm:pt>
    <dgm:pt modelId="{0D281CA5-76D0-4C35-B8A4-BF52D81E8D0B}" type="pres">
      <dgm:prSet presAssocID="{128E1A9E-3C43-4450-9003-115CBE50CEF5}" presName="txOne" presStyleLbl="node0" presStyleIdx="0" presStyleCnt="1" custLinFactNeighborX="-157" custLinFactNeighborY="86111">
        <dgm:presLayoutVars>
          <dgm:chPref val="3"/>
        </dgm:presLayoutVars>
      </dgm:prSet>
      <dgm:spPr/>
    </dgm:pt>
    <dgm:pt modelId="{83DE6B53-C927-4321-BD83-1518732D3D13}" type="pres">
      <dgm:prSet presAssocID="{128E1A9E-3C43-4450-9003-115CBE50CEF5}" presName="parTransOne" presStyleCnt="0"/>
      <dgm:spPr/>
    </dgm:pt>
    <dgm:pt modelId="{FF637FC5-C3DA-4B62-8EC2-253B12DE9632}" type="pres">
      <dgm:prSet presAssocID="{128E1A9E-3C43-4450-9003-115CBE50CEF5}" presName="horzOne" presStyleCnt="0"/>
      <dgm:spPr/>
    </dgm:pt>
    <dgm:pt modelId="{2C9DDB59-8768-4BE8-B700-356DC55AD7BA}" type="pres">
      <dgm:prSet presAssocID="{CB8F1AEE-F74B-4AEB-AC06-E143CF1FA1C7}" presName="vertTwo" presStyleCnt="0"/>
      <dgm:spPr/>
    </dgm:pt>
    <dgm:pt modelId="{5ED00E9E-AC47-4999-9FA5-4A9CE85663C2}" type="pres">
      <dgm:prSet presAssocID="{CB8F1AEE-F74B-4AEB-AC06-E143CF1FA1C7}" presName="txTwo" presStyleLbl="node2" presStyleIdx="0" presStyleCnt="1" custScaleX="82955" custScaleY="60444">
        <dgm:presLayoutVars>
          <dgm:chPref val="3"/>
        </dgm:presLayoutVars>
      </dgm:prSet>
      <dgm:spPr/>
    </dgm:pt>
    <dgm:pt modelId="{BFCDC6FB-A829-417C-BFB3-1652BD08524F}" type="pres">
      <dgm:prSet presAssocID="{CB8F1AEE-F74B-4AEB-AC06-E143CF1FA1C7}" presName="parTransTwo" presStyleCnt="0"/>
      <dgm:spPr/>
    </dgm:pt>
    <dgm:pt modelId="{C76E591E-C887-4FDB-A66B-77EE30F8858D}" type="pres">
      <dgm:prSet presAssocID="{CB8F1AEE-F74B-4AEB-AC06-E143CF1FA1C7}" presName="horzTwo" presStyleCnt="0"/>
      <dgm:spPr/>
    </dgm:pt>
    <dgm:pt modelId="{1A87694B-7551-4139-8995-B3C696E97910}" type="pres">
      <dgm:prSet presAssocID="{427347AC-8CEF-426F-8395-4BB7CFFD54FA}" presName="vertThree" presStyleCnt="0"/>
      <dgm:spPr/>
    </dgm:pt>
    <dgm:pt modelId="{2CEA19CA-2F00-4A63-BA96-F41121B81E31}" type="pres">
      <dgm:prSet presAssocID="{427347AC-8CEF-426F-8395-4BB7CFFD54FA}" presName="txThree" presStyleLbl="node3" presStyleIdx="0" presStyleCnt="1" custScaleX="71332" custScaleY="49107" custLinFactNeighborX="378" custLinFactNeighborY="-3221">
        <dgm:presLayoutVars>
          <dgm:chPref val="3"/>
        </dgm:presLayoutVars>
      </dgm:prSet>
      <dgm:spPr/>
    </dgm:pt>
    <dgm:pt modelId="{4799FE7D-A97F-436F-976F-EBAE91420900}" type="pres">
      <dgm:prSet presAssocID="{427347AC-8CEF-426F-8395-4BB7CFFD54FA}" presName="horzThree" presStyleCnt="0"/>
      <dgm:spPr/>
    </dgm:pt>
  </dgm:ptLst>
  <dgm:cxnLst>
    <dgm:cxn modelId="{534EDA14-5CF8-4D87-806B-3C5D56A3F353}" type="presOf" srcId="{128E1A9E-3C43-4450-9003-115CBE50CEF5}" destId="{0D281CA5-76D0-4C35-B8A4-BF52D81E8D0B}" srcOrd="0" destOrd="0" presId="urn:microsoft.com/office/officeart/2005/8/layout/hierarchy4"/>
    <dgm:cxn modelId="{C0418035-B0C5-44A6-8E56-FCAAE7D596A1}" srcId="{2D8B1887-AF55-4436-B0E0-4F8695269E88}" destId="{128E1A9E-3C43-4450-9003-115CBE50CEF5}" srcOrd="0" destOrd="0" parTransId="{8E1F765C-C10A-41EA-8D29-51E5F346BBEA}" sibTransId="{1C9CA5B8-E3C1-48C6-82BD-CEE64BD2EDE5}"/>
    <dgm:cxn modelId="{3B610E53-F9C8-4018-A332-23BE654FABAD}" type="presOf" srcId="{2D8B1887-AF55-4436-B0E0-4F8695269E88}" destId="{6D91C651-EE5A-41D5-AE48-AE1A74A66D0E}" srcOrd="0" destOrd="0" presId="urn:microsoft.com/office/officeart/2005/8/layout/hierarchy4"/>
    <dgm:cxn modelId="{1FE6CA8C-48D4-4128-BBBC-44EE40080288}" srcId="{CB8F1AEE-F74B-4AEB-AC06-E143CF1FA1C7}" destId="{427347AC-8CEF-426F-8395-4BB7CFFD54FA}" srcOrd="0" destOrd="0" parTransId="{623A99CD-45FD-4BF8-9A87-5B61AE1EC276}" sibTransId="{CF38E9AC-E256-4831-9FB8-E414E411DBEA}"/>
    <dgm:cxn modelId="{8AAB12B4-FDAC-40EA-B9B8-D3CDFFC81365}" type="presOf" srcId="{CB8F1AEE-F74B-4AEB-AC06-E143CF1FA1C7}" destId="{5ED00E9E-AC47-4999-9FA5-4A9CE85663C2}" srcOrd="0" destOrd="0" presId="urn:microsoft.com/office/officeart/2005/8/layout/hierarchy4"/>
    <dgm:cxn modelId="{DB5370C7-2434-4A2B-808D-4B266DC72467}" srcId="{128E1A9E-3C43-4450-9003-115CBE50CEF5}" destId="{CB8F1AEE-F74B-4AEB-AC06-E143CF1FA1C7}" srcOrd="0" destOrd="0" parTransId="{A48D9332-0C8F-4078-B548-C6988FD7DAE5}" sibTransId="{A04671D0-31D0-4D93-9EB6-400CBD1326B0}"/>
    <dgm:cxn modelId="{D8A440FA-40E3-48EE-924A-F528692F7D63}" type="presOf" srcId="{427347AC-8CEF-426F-8395-4BB7CFFD54FA}" destId="{2CEA19CA-2F00-4A63-BA96-F41121B81E31}" srcOrd="0" destOrd="0" presId="urn:microsoft.com/office/officeart/2005/8/layout/hierarchy4"/>
    <dgm:cxn modelId="{D383F590-5F75-4316-9B0D-9F24A596ADB1}" type="presParOf" srcId="{6D91C651-EE5A-41D5-AE48-AE1A74A66D0E}" destId="{E9CFA91B-F37B-439F-9D9E-069191C5A358}" srcOrd="0" destOrd="0" presId="urn:microsoft.com/office/officeart/2005/8/layout/hierarchy4"/>
    <dgm:cxn modelId="{790A4A69-F16A-4D86-B9C0-5F8F2FD1D7FE}" type="presParOf" srcId="{E9CFA91B-F37B-439F-9D9E-069191C5A358}" destId="{0D281CA5-76D0-4C35-B8A4-BF52D81E8D0B}" srcOrd="0" destOrd="0" presId="urn:microsoft.com/office/officeart/2005/8/layout/hierarchy4"/>
    <dgm:cxn modelId="{6FEE0DA5-5865-4780-823D-92D7515C30DD}" type="presParOf" srcId="{E9CFA91B-F37B-439F-9D9E-069191C5A358}" destId="{83DE6B53-C927-4321-BD83-1518732D3D13}" srcOrd="1" destOrd="0" presId="urn:microsoft.com/office/officeart/2005/8/layout/hierarchy4"/>
    <dgm:cxn modelId="{D66B8D9A-7944-4EB2-920F-8C1CD9D4A516}" type="presParOf" srcId="{E9CFA91B-F37B-439F-9D9E-069191C5A358}" destId="{FF637FC5-C3DA-4B62-8EC2-253B12DE9632}" srcOrd="2" destOrd="0" presId="urn:microsoft.com/office/officeart/2005/8/layout/hierarchy4"/>
    <dgm:cxn modelId="{C49BFB37-363F-43A1-9BEE-E76D467A769E}" type="presParOf" srcId="{FF637FC5-C3DA-4B62-8EC2-253B12DE9632}" destId="{2C9DDB59-8768-4BE8-B700-356DC55AD7BA}" srcOrd="0" destOrd="0" presId="urn:microsoft.com/office/officeart/2005/8/layout/hierarchy4"/>
    <dgm:cxn modelId="{C9A5A58D-7738-48D1-9DCD-A79D8B7A5507}" type="presParOf" srcId="{2C9DDB59-8768-4BE8-B700-356DC55AD7BA}" destId="{5ED00E9E-AC47-4999-9FA5-4A9CE85663C2}" srcOrd="0" destOrd="0" presId="urn:microsoft.com/office/officeart/2005/8/layout/hierarchy4"/>
    <dgm:cxn modelId="{00D197FC-3750-471D-BFBD-D9758180B009}" type="presParOf" srcId="{2C9DDB59-8768-4BE8-B700-356DC55AD7BA}" destId="{BFCDC6FB-A829-417C-BFB3-1652BD08524F}" srcOrd="1" destOrd="0" presId="urn:microsoft.com/office/officeart/2005/8/layout/hierarchy4"/>
    <dgm:cxn modelId="{57F83DB2-F981-4B54-BF3C-FF6E53CEF5D4}" type="presParOf" srcId="{2C9DDB59-8768-4BE8-B700-356DC55AD7BA}" destId="{C76E591E-C887-4FDB-A66B-77EE30F8858D}" srcOrd="2" destOrd="0" presId="urn:microsoft.com/office/officeart/2005/8/layout/hierarchy4"/>
    <dgm:cxn modelId="{5617D1E2-56BE-412E-8D34-278F31415930}" type="presParOf" srcId="{C76E591E-C887-4FDB-A66B-77EE30F8858D}" destId="{1A87694B-7551-4139-8995-B3C696E97910}" srcOrd="0" destOrd="0" presId="urn:microsoft.com/office/officeart/2005/8/layout/hierarchy4"/>
    <dgm:cxn modelId="{6CB72641-F4A2-430E-A309-7E715A187B5E}" type="presParOf" srcId="{1A87694B-7551-4139-8995-B3C696E97910}" destId="{2CEA19CA-2F00-4A63-BA96-F41121B81E31}" srcOrd="0" destOrd="0" presId="urn:microsoft.com/office/officeart/2005/8/layout/hierarchy4"/>
    <dgm:cxn modelId="{D2033843-DC58-4B8B-B327-938FD367D530}" type="presParOf" srcId="{1A87694B-7551-4139-8995-B3C696E97910}" destId="{4799FE7D-A97F-436F-976F-EBAE91420900}"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901E5C8-0AED-4B18-AEFC-6DDC5098D74F}" type="doc">
      <dgm:prSet loTypeId="urn:microsoft.com/office/officeart/2005/8/layout/matrix1" loCatId="matrix" qsTypeId="urn:microsoft.com/office/officeart/2005/8/quickstyle/simple1" qsCatId="simple" csTypeId="urn:microsoft.com/office/officeart/2005/8/colors/colorful3" csCatId="colorful" phldr="1"/>
      <dgm:spPr/>
      <dgm:t>
        <a:bodyPr/>
        <a:lstStyle/>
        <a:p>
          <a:endParaRPr lang="en-US"/>
        </a:p>
      </dgm:t>
    </dgm:pt>
    <dgm:pt modelId="{113D1F7B-1A51-4C82-99DB-7E0E11102219}">
      <dgm:prSet phldrT="[Text]" custT="1"/>
      <dgm:spPr/>
      <dgm:t>
        <a:bodyPr/>
        <a:lstStyle/>
        <a:p>
          <a:r>
            <a:rPr lang="en-US" sz="3600" b="1" dirty="0">
              <a:latin typeface="Arial Narrow" panose="020B0606020202030204" pitchFamily="34" charset="0"/>
            </a:rPr>
            <a:t>The Focus</a:t>
          </a:r>
        </a:p>
        <a:p>
          <a:r>
            <a:rPr lang="en-US" sz="3600" b="1" dirty="0">
              <a:latin typeface="Arial Narrow" panose="020B0606020202030204" pitchFamily="34" charset="0"/>
            </a:rPr>
            <a:t>Of Each</a:t>
          </a:r>
        </a:p>
        <a:p>
          <a:r>
            <a:rPr lang="en-US" sz="3600" b="1" dirty="0">
              <a:latin typeface="Arial Narrow" panose="020B0606020202030204" pitchFamily="34" charset="0"/>
            </a:rPr>
            <a:t>Domain</a:t>
          </a:r>
        </a:p>
      </dgm:t>
    </dgm:pt>
    <dgm:pt modelId="{9603DC3A-5C4B-4CF1-ABBB-74B4159F2BD9}" type="parTrans" cxnId="{FED2A827-D114-4320-BD9F-DA8362EA1C81}">
      <dgm:prSet/>
      <dgm:spPr/>
      <dgm:t>
        <a:bodyPr/>
        <a:lstStyle/>
        <a:p>
          <a:endParaRPr lang="en-US"/>
        </a:p>
      </dgm:t>
    </dgm:pt>
    <dgm:pt modelId="{2FC7B762-9936-4EE9-8484-AD6BD3ADB9DB}" type="sibTrans" cxnId="{FED2A827-D114-4320-BD9F-DA8362EA1C81}">
      <dgm:prSet/>
      <dgm:spPr/>
      <dgm:t>
        <a:bodyPr/>
        <a:lstStyle/>
        <a:p>
          <a:endParaRPr lang="en-US"/>
        </a:p>
      </dgm:t>
    </dgm:pt>
    <dgm:pt modelId="{A3763C11-19B5-4BDD-BE18-94374D7812CB}">
      <dgm:prSet phldrT="[Text]" custT="1"/>
      <dgm:spPr/>
      <dgm:t>
        <a:bodyPr/>
        <a:lstStyle/>
        <a:p>
          <a:pPr algn="ctr">
            <a:lnSpc>
              <a:spcPct val="90000"/>
            </a:lnSpc>
          </a:pPr>
          <a:r>
            <a:rPr lang="en-US" sz="3200" dirty="0">
              <a:solidFill>
                <a:schemeClr val="tx1"/>
              </a:solidFill>
            </a:rPr>
            <a:t>Domain 1:</a:t>
          </a:r>
        </a:p>
        <a:p>
          <a:pPr algn="ctr">
            <a:lnSpc>
              <a:spcPct val="90000"/>
            </a:lnSpc>
          </a:pPr>
          <a:r>
            <a:rPr lang="en-US" sz="2200" b="1" dirty="0">
              <a:solidFill>
                <a:schemeClr val="tx1"/>
              </a:solidFill>
            </a:rPr>
            <a:t>What a teacher knows and does in preparation for engaging students in learning.</a:t>
          </a:r>
        </a:p>
      </dgm:t>
    </dgm:pt>
    <dgm:pt modelId="{F966FB1C-71C1-4AE9-B1FA-E352B3A44505}" type="parTrans" cxnId="{6F3E47A4-BBEC-4432-9842-B5382E616A40}">
      <dgm:prSet/>
      <dgm:spPr/>
      <dgm:t>
        <a:bodyPr/>
        <a:lstStyle/>
        <a:p>
          <a:endParaRPr lang="en-US"/>
        </a:p>
      </dgm:t>
    </dgm:pt>
    <dgm:pt modelId="{5677BAFE-6031-4BAB-9386-09C6B4B441E6}" type="sibTrans" cxnId="{6F3E47A4-BBEC-4432-9842-B5382E616A40}">
      <dgm:prSet/>
      <dgm:spPr/>
      <dgm:t>
        <a:bodyPr/>
        <a:lstStyle/>
        <a:p>
          <a:endParaRPr lang="en-US"/>
        </a:p>
      </dgm:t>
    </dgm:pt>
    <dgm:pt modelId="{DBAF83D0-DA74-428C-BE8D-C422130C454B}">
      <dgm:prSet phldrT="[Text]" custT="1"/>
      <dgm:spPr/>
      <dgm:t>
        <a:bodyPr/>
        <a:lstStyle/>
        <a:p>
          <a:pPr algn="ctr"/>
          <a:r>
            <a:rPr lang="en-US" sz="3200" dirty="0">
              <a:solidFill>
                <a:schemeClr val="tx1"/>
              </a:solidFill>
            </a:rPr>
            <a:t>Domain 2:</a:t>
          </a:r>
        </a:p>
        <a:p>
          <a:pPr algn="ctr"/>
          <a:r>
            <a:rPr lang="en-US" sz="2200" b="1" dirty="0">
              <a:solidFill>
                <a:schemeClr val="tx1"/>
              </a:solidFill>
            </a:rPr>
            <a:t>What a teacher does to create and maintain a culture for supporting cognitive engagement.</a:t>
          </a:r>
        </a:p>
      </dgm:t>
    </dgm:pt>
    <dgm:pt modelId="{2AD20996-CC1F-4452-B283-A21BBFFB547F}" type="parTrans" cxnId="{EE6A1594-F8D6-420B-8399-BD807A83DB69}">
      <dgm:prSet/>
      <dgm:spPr/>
      <dgm:t>
        <a:bodyPr/>
        <a:lstStyle/>
        <a:p>
          <a:endParaRPr lang="en-US"/>
        </a:p>
      </dgm:t>
    </dgm:pt>
    <dgm:pt modelId="{EADF124B-423B-448C-95CB-36159A4B8D28}" type="sibTrans" cxnId="{EE6A1594-F8D6-420B-8399-BD807A83DB69}">
      <dgm:prSet/>
      <dgm:spPr/>
      <dgm:t>
        <a:bodyPr/>
        <a:lstStyle/>
        <a:p>
          <a:endParaRPr lang="en-US"/>
        </a:p>
      </dgm:t>
    </dgm:pt>
    <dgm:pt modelId="{46211DBB-62A6-43BF-9D4A-CFACE755E46A}">
      <dgm:prSet phldrT="[Text]" custT="1"/>
      <dgm:spPr/>
      <dgm:t>
        <a:bodyPr/>
        <a:lstStyle/>
        <a:p>
          <a:pPr algn="ctr"/>
          <a:r>
            <a:rPr lang="en-US" sz="3200" dirty="0">
              <a:solidFill>
                <a:schemeClr val="tx1"/>
              </a:solidFill>
            </a:rPr>
            <a:t>Domain 4:</a:t>
          </a:r>
        </a:p>
        <a:p>
          <a:pPr algn="ctr"/>
          <a:r>
            <a:rPr lang="en-US" sz="2200" b="1" dirty="0">
              <a:solidFill>
                <a:schemeClr val="tx1"/>
              </a:solidFill>
            </a:rPr>
            <a:t>What a teacher does to grow reflective practice  &amp; activity in and out of the classroom</a:t>
          </a:r>
          <a:endParaRPr lang="en-US" sz="2200" dirty="0"/>
        </a:p>
      </dgm:t>
    </dgm:pt>
    <dgm:pt modelId="{FAD322ED-7E63-412F-986E-AB2B29543446}" type="parTrans" cxnId="{8535FFD0-A85D-4099-83F3-61B103B1D94B}">
      <dgm:prSet/>
      <dgm:spPr/>
      <dgm:t>
        <a:bodyPr/>
        <a:lstStyle/>
        <a:p>
          <a:endParaRPr lang="en-US"/>
        </a:p>
      </dgm:t>
    </dgm:pt>
    <dgm:pt modelId="{41DCE244-A26B-4784-93EB-28680A12D989}" type="sibTrans" cxnId="{8535FFD0-A85D-4099-83F3-61B103B1D94B}">
      <dgm:prSet/>
      <dgm:spPr/>
      <dgm:t>
        <a:bodyPr/>
        <a:lstStyle/>
        <a:p>
          <a:endParaRPr lang="en-US"/>
        </a:p>
      </dgm:t>
    </dgm:pt>
    <dgm:pt modelId="{74E141A1-423C-426C-8139-86214CC73BC4}">
      <dgm:prSet phldrT="[Text]" custT="1"/>
      <dgm:spPr/>
      <dgm:t>
        <a:bodyPr/>
        <a:lstStyle/>
        <a:p>
          <a:pPr algn="ctr"/>
          <a:r>
            <a:rPr lang="en-US" sz="3200" dirty="0">
              <a:solidFill>
                <a:schemeClr val="tx1"/>
              </a:solidFill>
            </a:rPr>
            <a:t>Domain 3:</a:t>
          </a:r>
        </a:p>
        <a:p>
          <a:pPr algn="ctr"/>
          <a:r>
            <a:rPr lang="en-US" sz="2200" b="1" dirty="0">
              <a:solidFill>
                <a:schemeClr val="tx1"/>
              </a:solidFill>
            </a:rPr>
            <a:t>What a teacher does to cognitively engage students in content and the ability to learn</a:t>
          </a:r>
        </a:p>
      </dgm:t>
    </dgm:pt>
    <dgm:pt modelId="{A76FBED2-FBDF-4B76-B5FD-D0F927EA3F3C}" type="parTrans" cxnId="{A169025E-A3BE-449D-B2DE-E6160BE68AF1}">
      <dgm:prSet/>
      <dgm:spPr/>
      <dgm:t>
        <a:bodyPr/>
        <a:lstStyle/>
        <a:p>
          <a:endParaRPr lang="en-US"/>
        </a:p>
      </dgm:t>
    </dgm:pt>
    <dgm:pt modelId="{149F07AA-A33F-459C-8B60-2B4B29F263DF}" type="sibTrans" cxnId="{A169025E-A3BE-449D-B2DE-E6160BE68AF1}">
      <dgm:prSet/>
      <dgm:spPr/>
      <dgm:t>
        <a:bodyPr/>
        <a:lstStyle/>
        <a:p>
          <a:endParaRPr lang="en-US"/>
        </a:p>
      </dgm:t>
    </dgm:pt>
    <dgm:pt modelId="{423C42D3-1978-4206-A7D1-1896C5CD4B99}" type="pres">
      <dgm:prSet presAssocID="{9901E5C8-0AED-4B18-AEFC-6DDC5098D74F}" presName="diagram" presStyleCnt="0">
        <dgm:presLayoutVars>
          <dgm:chMax val="1"/>
          <dgm:dir/>
          <dgm:animLvl val="ctr"/>
          <dgm:resizeHandles val="exact"/>
        </dgm:presLayoutVars>
      </dgm:prSet>
      <dgm:spPr/>
    </dgm:pt>
    <dgm:pt modelId="{DD4F584E-A7F5-43E3-828E-0D621C9BCC5B}" type="pres">
      <dgm:prSet presAssocID="{9901E5C8-0AED-4B18-AEFC-6DDC5098D74F}" presName="matrix" presStyleCnt="0"/>
      <dgm:spPr/>
    </dgm:pt>
    <dgm:pt modelId="{AA2FAF2C-5FF1-4815-BBCD-D6EAF293E25F}" type="pres">
      <dgm:prSet presAssocID="{9901E5C8-0AED-4B18-AEFC-6DDC5098D74F}" presName="tile1" presStyleLbl="node1" presStyleIdx="0" presStyleCnt="4" custLinFactNeighborX="-1434" custLinFactNeighborY="-1006"/>
      <dgm:spPr/>
    </dgm:pt>
    <dgm:pt modelId="{F4D9859E-EBF0-4884-B8C4-1EEB7DDA5E96}" type="pres">
      <dgm:prSet presAssocID="{9901E5C8-0AED-4B18-AEFC-6DDC5098D74F}" presName="tile1text" presStyleLbl="node1" presStyleIdx="0" presStyleCnt="4">
        <dgm:presLayoutVars>
          <dgm:chMax val="0"/>
          <dgm:chPref val="0"/>
          <dgm:bulletEnabled val="1"/>
        </dgm:presLayoutVars>
      </dgm:prSet>
      <dgm:spPr/>
    </dgm:pt>
    <dgm:pt modelId="{45D3849A-5AF9-4E8E-AEB2-3D469504EFBA}" type="pres">
      <dgm:prSet presAssocID="{9901E5C8-0AED-4B18-AEFC-6DDC5098D74F}" presName="tile2" presStyleLbl="node1" presStyleIdx="1" presStyleCnt="4" custLinFactNeighborX="819" custLinFactNeighborY="503"/>
      <dgm:spPr/>
    </dgm:pt>
    <dgm:pt modelId="{DA6CE8C2-81CC-40F4-B0C4-7E40E693A6B1}" type="pres">
      <dgm:prSet presAssocID="{9901E5C8-0AED-4B18-AEFC-6DDC5098D74F}" presName="tile2text" presStyleLbl="node1" presStyleIdx="1" presStyleCnt="4">
        <dgm:presLayoutVars>
          <dgm:chMax val="0"/>
          <dgm:chPref val="0"/>
          <dgm:bulletEnabled val="1"/>
        </dgm:presLayoutVars>
      </dgm:prSet>
      <dgm:spPr/>
    </dgm:pt>
    <dgm:pt modelId="{AEEF36F3-394B-42EC-AA65-AB801CBA7FD1}" type="pres">
      <dgm:prSet presAssocID="{9901E5C8-0AED-4B18-AEFC-6DDC5098D74F}" presName="tile3" presStyleLbl="node1" presStyleIdx="2" presStyleCnt="4"/>
      <dgm:spPr/>
    </dgm:pt>
    <dgm:pt modelId="{D0E14C52-A762-4DF6-8938-FDF047D726F2}" type="pres">
      <dgm:prSet presAssocID="{9901E5C8-0AED-4B18-AEFC-6DDC5098D74F}" presName="tile3text" presStyleLbl="node1" presStyleIdx="2" presStyleCnt="4">
        <dgm:presLayoutVars>
          <dgm:chMax val="0"/>
          <dgm:chPref val="0"/>
          <dgm:bulletEnabled val="1"/>
        </dgm:presLayoutVars>
      </dgm:prSet>
      <dgm:spPr/>
    </dgm:pt>
    <dgm:pt modelId="{62FB6702-C90B-46DF-8B6B-C87D5DCF6922}" type="pres">
      <dgm:prSet presAssocID="{9901E5C8-0AED-4B18-AEFC-6DDC5098D74F}" presName="tile4" presStyleLbl="node1" presStyleIdx="3" presStyleCnt="4"/>
      <dgm:spPr/>
    </dgm:pt>
    <dgm:pt modelId="{F2564DF5-85FE-4C4C-BE5D-0BFC5CFC4AAD}" type="pres">
      <dgm:prSet presAssocID="{9901E5C8-0AED-4B18-AEFC-6DDC5098D74F}" presName="tile4text" presStyleLbl="node1" presStyleIdx="3" presStyleCnt="4">
        <dgm:presLayoutVars>
          <dgm:chMax val="0"/>
          <dgm:chPref val="0"/>
          <dgm:bulletEnabled val="1"/>
        </dgm:presLayoutVars>
      </dgm:prSet>
      <dgm:spPr/>
    </dgm:pt>
    <dgm:pt modelId="{7B7F07B8-F0D6-4C63-8F5F-2CBEE4AD3FD1}" type="pres">
      <dgm:prSet presAssocID="{9901E5C8-0AED-4B18-AEFC-6DDC5098D74F}" presName="centerTile" presStyleLbl="fgShp" presStyleIdx="0" presStyleCnt="1" custScaleX="90947" custScaleY="120414" custLinFactNeighborX="-3086" custLinFactNeighborY="0">
        <dgm:presLayoutVars>
          <dgm:chMax val="0"/>
          <dgm:chPref val="0"/>
        </dgm:presLayoutVars>
      </dgm:prSet>
      <dgm:spPr/>
    </dgm:pt>
  </dgm:ptLst>
  <dgm:cxnLst>
    <dgm:cxn modelId="{FED2A827-D114-4320-BD9F-DA8362EA1C81}" srcId="{9901E5C8-0AED-4B18-AEFC-6DDC5098D74F}" destId="{113D1F7B-1A51-4C82-99DB-7E0E11102219}" srcOrd="0" destOrd="0" parTransId="{9603DC3A-5C4B-4CF1-ABBB-74B4159F2BD9}" sibTransId="{2FC7B762-9936-4EE9-8484-AD6BD3ADB9DB}"/>
    <dgm:cxn modelId="{5E80243E-8C0F-45C3-8F31-65EF2A64EAA0}" type="presOf" srcId="{74E141A1-423C-426C-8139-86214CC73BC4}" destId="{62FB6702-C90B-46DF-8B6B-C87D5DCF6922}" srcOrd="0" destOrd="0" presId="urn:microsoft.com/office/officeart/2005/8/layout/matrix1"/>
    <dgm:cxn modelId="{A169025E-A3BE-449D-B2DE-E6160BE68AF1}" srcId="{113D1F7B-1A51-4C82-99DB-7E0E11102219}" destId="{74E141A1-423C-426C-8139-86214CC73BC4}" srcOrd="3" destOrd="0" parTransId="{A76FBED2-FBDF-4B76-B5FD-D0F927EA3F3C}" sibTransId="{149F07AA-A33F-459C-8B60-2B4B29F263DF}"/>
    <dgm:cxn modelId="{4887FC42-0419-4EFE-A3FE-83F93915C235}" type="presOf" srcId="{46211DBB-62A6-43BF-9D4A-CFACE755E46A}" destId="{AEEF36F3-394B-42EC-AA65-AB801CBA7FD1}" srcOrd="0" destOrd="0" presId="urn:microsoft.com/office/officeart/2005/8/layout/matrix1"/>
    <dgm:cxn modelId="{74681544-45D9-43F7-97FE-FB939FABA832}" type="presOf" srcId="{46211DBB-62A6-43BF-9D4A-CFACE755E46A}" destId="{D0E14C52-A762-4DF6-8938-FDF047D726F2}" srcOrd="1" destOrd="0" presId="urn:microsoft.com/office/officeart/2005/8/layout/matrix1"/>
    <dgm:cxn modelId="{E1EA7C75-F2F0-49DC-9345-67884E5A38B1}" type="presOf" srcId="{74E141A1-423C-426C-8139-86214CC73BC4}" destId="{F2564DF5-85FE-4C4C-BE5D-0BFC5CFC4AAD}" srcOrd="1" destOrd="0" presId="urn:microsoft.com/office/officeart/2005/8/layout/matrix1"/>
    <dgm:cxn modelId="{EE6A1594-F8D6-420B-8399-BD807A83DB69}" srcId="{113D1F7B-1A51-4C82-99DB-7E0E11102219}" destId="{DBAF83D0-DA74-428C-BE8D-C422130C454B}" srcOrd="1" destOrd="0" parTransId="{2AD20996-CC1F-4452-B283-A21BBFFB547F}" sibTransId="{EADF124B-423B-448C-95CB-36159A4B8D28}"/>
    <dgm:cxn modelId="{7D4BB295-0D29-48D7-8FB4-9BAE2D42B2A3}" type="presOf" srcId="{A3763C11-19B5-4BDD-BE18-94374D7812CB}" destId="{AA2FAF2C-5FF1-4815-BBCD-D6EAF293E25F}" srcOrd="0" destOrd="0" presId="urn:microsoft.com/office/officeart/2005/8/layout/matrix1"/>
    <dgm:cxn modelId="{F2B6299E-F4B7-44B9-BF84-AECAE8474936}" type="presOf" srcId="{A3763C11-19B5-4BDD-BE18-94374D7812CB}" destId="{F4D9859E-EBF0-4884-B8C4-1EEB7DDA5E96}" srcOrd="1" destOrd="0" presId="urn:microsoft.com/office/officeart/2005/8/layout/matrix1"/>
    <dgm:cxn modelId="{6F3E47A4-BBEC-4432-9842-B5382E616A40}" srcId="{113D1F7B-1A51-4C82-99DB-7E0E11102219}" destId="{A3763C11-19B5-4BDD-BE18-94374D7812CB}" srcOrd="0" destOrd="0" parTransId="{F966FB1C-71C1-4AE9-B1FA-E352B3A44505}" sibTransId="{5677BAFE-6031-4BAB-9386-09C6B4B441E6}"/>
    <dgm:cxn modelId="{EC49FDA4-34AD-4288-810A-899E446110A1}" type="presOf" srcId="{DBAF83D0-DA74-428C-BE8D-C422130C454B}" destId="{45D3849A-5AF9-4E8E-AEB2-3D469504EFBA}" srcOrd="0" destOrd="0" presId="urn:microsoft.com/office/officeart/2005/8/layout/matrix1"/>
    <dgm:cxn modelId="{22FEEDC5-CF5A-4876-8A66-B75A2F58C560}" type="presOf" srcId="{113D1F7B-1A51-4C82-99DB-7E0E11102219}" destId="{7B7F07B8-F0D6-4C63-8F5F-2CBEE4AD3FD1}" srcOrd="0" destOrd="0" presId="urn:microsoft.com/office/officeart/2005/8/layout/matrix1"/>
    <dgm:cxn modelId="{D88CE4C7-55AC-4CEC-913F-29AF72EFD662}" type="presOf" srcId="{DBAF83D0-DA74-428C-BE8D-C422130C454B}" destId="{DA6CE8C2-81CC-40F4-B0C4-7E40E693A6B1}" srcOrd="1" destOrd="0" presId="urn:microsoft.com/office/officeart/2005/8/layout/matrix1"/>
    <dgm:cxn modelId="{DA8992CA-5A8C-42D2-88F4-11131F591FBD}" type="presOf" srcId="{9901E5C8-0AED-4B18-AEFC-6DDC5098D74F}" destId="{423C42D3-1978-4206-A7D1-1896C5CD4B99}" srcOrd="0" destOrd="0" presId="urn:microsoft.com/office/officeart/2005/8/layout/matrix1"/>
    <dgm:cxn modelId="{8535FFD0-A85D-4099-83F3-61B103B1D94B}" srcId="{113D1F7B-1A51-4C82-99DB-7E0E11102219}" destId="{46211DBB-62A6-43BF-9D4A-CFACE755E46A}" srcOrd="2" destOrd="0" parTransId="{FAD322ED-7E63-412F-986E-AB2B29543446}" sibTransId="{41DCE244-A26B-4784-93EB-28680A12D989}"/>
    <dgm:cxn modelId="{EA5D3D55-A63D-43CE-AEAF-B1D682AEBE7C}" type="presParOf" srcId="{423C42D3-1978-4206-A7D1-1896C5CD4B99}" destId="{DD4F584E-A7F5-43E3-828E-0D621C9BCC5B}" srcOrd="0" destOrd="0" presId="urn:microsoft.com/office/officeart/2005/8/layout/matrix1"/>
    <dgm:cxn modelId="{7E8A879D-F8B4-486D-9106-83BC18BF697E}" type="presParOf" srcId="{DD4F584E-A7F5-43E3-828E-0D621C9BCC5B}" destId="{AA2FAF2C-5FF1-4815-BBCD-D6EAF293E25F}" srcOrd="0" destOrd="0" presId="urn:microsoft.com/office/officeart/2005/8/layout/matrix1"/>
    <dgm:cxn modelId="{D6F8736E-8B15-4E16-9E7D-100D08C0B184}" type="presParOf" srcId="{DD4F584E-A7F5-43E3-828E-0D621C9BCC5B}" destId="{F4D9859E-EBF0-4884-B8C4-1EEB7DDA5E96}" srcOrd="1" destOrd="0" presId="urn:microsoft.com/office/officeart/2005/8/layout/matrix1"/>
    <dgm:cxn modelId="{0530313A-7408-4420-A468-D31F5C2A255C}" type="presParOf" srcId="{DD4F584E-A7F5-43E3-828E-0D621C9BCC5B}" destId="{45D3849A-5AF9-4E8E-AEB2-3D469504EFBA}" srcOrd="2" destOrd="0" presId="urn:microsoft.com/office/officeart/2005/8/layout/matrix1"/>
    <dgm:cxn modelId="{94DC7D2E-D627-48AC-8EF7-E0D31EC2D5A4}" type="presParOf" srcId="{DD4F584E-A7F5-43E3-828E-0D621C9BCC5B}" destId="{DA6CE8C2-81CC-40F4-B0C4-7E40E693A6B1}" srcOrd="3" destOrd="0" presId="urn:microsoft.com/office/officeart/2005/8/layout/matrix1"/>
    <dgm:cxn modelId="{5FFD720D-BBC7-406F-9B46-AA4EC67D63F7}" type="presParOf" srcId="{DD4F584E-A7F5-43E3-828E-0D621C9BCC5B}" destId="{AEEF36F3-394B-42EC-AA65-AB801CBA7FD1}" srcOrd="4" destOrd="0" presId="urn:microsoft.com/office/officeart/2005/8/layout/matrix1"/>
    <dgm:cxn modelId="{7FCA18A3-189F-48DB-9E78-CCE97D9A97B3}" type="presParOf" srcId="{DD4F584E-A7F5-43E3-828E-0D621C9BCC5B}" destId="{D0E14C52-A762-4DF6-8938-FDF047D726F2}" srcOrd="5" destOrd="0" presId="urn:microsoft.com/office/officeart/2005/8/layout/matrix1"/>
    <dgm:cxn modelId="{961938E2-D073-43C0-B241-50F77A937898}" type="presParOf" srcId="{DD4F584E-A7F5-43E3-828E-0D621C9BCC5B}" destId="{62FB6702-C90B-46DF-8B6B-C87D5DCF6922}" srcOrd="6" destOrd="0" presId="urn:microsoft.com/office/officeart/2005/8/layout/matrix1"/>
    <dgm:cxn modelId="{6A494F63-D8FB-4DD0-91CF-DCA197B75015}" type="presParOf" srcId="{DD4F584E-A7F5-43E3-828E-0D621C9BCC5B}" destId="{F2564DF5-85FE-4C4C-BE5D-0BFC5CFC4AAD}" srcOrd="7" destOrd="0" presId="urn:microsoft.com/office/officeart/2005/8/layout/matrix1"/>
    <dgm:cxn modelId="{541E56D2-F37F-463E-9F4B-53865B859D7C}" type="presParOf" srcId="{423C42D3-1978-4206-A7D1-1896C5CD4B99}" destId="{7B7F07B8-F0D6-4C63-8F5F-2CBEE4AD3FD1}"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9122A2-9AC7-4333-B136-899F30B08EE4}">
      <dsp:nvSpPr>
        <dsp:cNvPr id="0" name=""/>
        <dsp:cNvSpPr/>
      </dsp:nvSpPr>
      <dsp:spPr>
        <a:xfrm>
          <a:off x="-6769091" y="-1035028"/>
          <a:ext cx="8056268" cy="8056268"/>
        </a:xfrm>
        <a:prstGeom prst="blockArc">
          <a:avLst>
            <a:gd name="adj1" fmla="val 18900000"/>
            <a:gd name="adj2" fmla="val 2700000"/>
            <a:gd name="adj3" fmla="val 268"/>
          </a:avLst>
        </a:pr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E6D8555-6FD1-4688-9093-890C07B9E0CE}">
      <dsp:nvSpPr>
        <dsp:cNvPr id="0" name=""/>
        <dsp:cNvSpPr/>
      </dsp:nvSpPr>
      <dsp:spPr>
        <a:xfrm>
          <a:off x="673505" y="460219"/>
          <a:ext cx="6363643" cy="9209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30979" tIns="73660" rIns="73660" bIns="73660" numCol="1" spcCol="1270" anchor="ctr" anchorCtr="0">
          <a:noAutofit/>
        </a:bodyPr>
        <a:lstStyle/>
        <a:p>
          <a:pPr marL="0" lvl="0" indent="0" algn="l" defTabSz="1289050">
            <a:lnSpc>
              <a:spcPct val="90000"/>
            </a:lnSpc>
            <a:spcBef>
              <a:spcPct val="0"/>
            </a:spcBef>
            <a:spcAft>
              <a:spcPct val="35000"/>
            </a:spcAft>
            <a:buNone/>
          </a:pPr>
          <a:r>
            <a:rPr lang="en-US" sz="2900" kern="1200" dirty="0">
              <a:solidFill>
                <a:schemeClr val="tx1"/>
              </a:solidFill>
            </a:rPr>
            <a:t>Welcome &amp; Introductions</a:t>
          </a:r>
        </a:p>
      </dsp:txBody>
      <dsp:txXfrm>
        <a:off x="673505" y="460219"/>
        <a:ext cx="6363643" cy="920918"/>
      </dsp:txXfrm>
    </dsp:sp>
    <dsp:sp modelId="{083A60FD-1E52-434C-AF65-0ECDB663EC0A}">
      <dsp:nvSpPr>
        <dsp:cNvPr id="0" name=""/>
        <dsp:cNvSpPr/>
      </dsp:nvSpPr>
      <dsp:spPr>
        <a:xfrm>
          <a:off x="97931" y="345105"/>
          <a:ext cx="1151148" cy="115114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18826FB8-99C8-472A-AE3D-47C01A09DF0D}">
      <dsp:nvSpPr>
        <dsp:cNvPr id="0" name=""/>
        <dsp:cNvSpPr/>
      </dsp:nvSpPr>
      <dsp:spPr>
        <a:xfrm>
          <a:off x="1201489" y="1841837"/>
          <a:ext cx="5835659" cy="9209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30979" tIns="73660" rIns="73660" bIns="73660" numCol="1" spcCol="1270" anchor="ctr" anchorCtr="0">
          <a:noAutofit/>
        </a:bodyPr>
        <a:lstStyle/>
        <a:p>
          <a:pPr marL="0" lvl="0" indent="0" algn="l" defTabSz="1289050">
            <a:lnSpc>
              <a:spcPct val="90000"/>
            </a:lnSpc>
            <a:spcBef>
              <a:spcPct val="0"/>
            </a:spcBef>
            <a:spcAft>
              <a:spcPct val="35000"/>
            </a:spcAft>
            <a:buNone/>
          </a:pPr>
          <a:r>
            <a:rPr lang="en-US" sz="2900" kern="1200" dirty="0">
              <a:solidFill>
                <a:schemeClr val="tx1"/>
              </a:solidFill>
            </a:rPr>
            <a:t>About Teacher Effectiveness</a:t>
          </a:r>
        </a:p>
      </dsp:txBody>
      <dsp:txXfrm>
        <a:off x="1201489" y="1841837"/>
        <a:ext cx="5835659" cy="920918"/>
      </dsp:txXfrm>
    </dsp:sp>
    <dsp:sp modelId="{76660C61-C5F9-4CE9-BF63-99A12680F593}">
      <dsp:nvSpPr>
        <dsp:cNvPr id="0" name=""/>
        <dsp:cNvSpPr/>
      </dsp:nvSpPr>
      <dsp:spPr>
        <a:xfrm>
          <a:off x="625915" y="1726722"/>
          <a:ext cx="1151148" cy="115114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A791ABA1-19BC-4ADD-8090-309CBE2A597F}">
      <dsp:nvSpPr>
        <dsp:cNvPr id="0" name=""/>
        <dsp:cNvSpPr/>
      </dsp:nvSpPr>
      <dsp:spPr>
        <a:xfrm>
          <a:off x="1201489" y="3223455"/>
          <a:ext cx="5835659" cy="9209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30979" tIns="73660" rIns="73660" bIns="73660" numCol="1" spcCol="1270" anchor="ctr" anchorCtr="0">
          <a:noAutofit/>
        </a:bodyPr>
        <a:lstStyle/>
        <a:p>
          <a:pPr marL="0" lvl="0" indent="0" algn="l" defTabSz="1289050">
            <a:lnSpc>
              <a:spcPct val="90000"/>
            </a:lnSpc>
            <a:spcBef>
              <a:spcPct val="0"/>
            </a:spcBef>
            <a:spcAft>
              <a:spcPct val="35000"/>
            </a:spcAft>
            <a:buNone/>
          </a:pPr>
          <a:r>
            <a:rPr lang="en-US" sz="2900" kern="1200" dirty="0">
              <a:solidFill>
                <a:schemeClr val="tx1"/>
              </a:solidFill>
            </a:rPr>
            <a:t>Guiding Improvement: The Rubric</a:t>
          </a:r>
        </a:p>
      </dsp:txBody>
      <dsp:txXfrm>
        <a:off x="1201489" y="3223455"/>
        <a:ext cx="5835659" cy="920918"/>
      </dsp:txXfrm>
    </dsp:sp>
    <dsp:sp modelId="{2AC5BFE3-3643-4FC2-9567-059E336EE165}">
      <dsp:nvSpPr>
        <dsp:cNvPr id="0" name=""/>
        <dsp:cNvSpPr/>
      </dsp:nvSpPr>
      <dsp:spPr>
        <a:xfrm>
          <a:off x="625915" y="3108340"/>
          <a:ext cx="1151148" cy="115114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466BD442-F161-4615-BFC0-BC6AD0C449F4}">
      <dsp:nvSpPr>
        <dsp:cNvPr id="0" name=""/>
        <dsp:cNvSpPr/>
      </dsp:nvSpPr>
      <dsp:spPr>
        <a:xfrm>
          <a:off x="673505" y="4605073"/>
          <a:ext cx="6363643" cy="9209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30979" tIns="73660" rIns="73660" bIns="73660" numCol="1" spcCol="1270" anchor="ctr" anchorCtr="0">
          <a:noAutofit/>
        </a:bodyPr>
        <a:lstStyle/>
        <a:p>
          <a:pPr marL="0" lvl="0" indent="0" algn="l" defTabSz="1289050">
            <a:lnSpc>
              <a:spcPct val="90000"/>
            </a:lnSpc>
            <a:spcBef>
              <a:spcPct val="0"/>
            </a:spcBef>
            <a:spcAft>
              <a:spcPct val="35000"/>
            </a:spcAft>
            <a:buNone/>
          </a:pPr>
          <a:r>
            <a:rPr lang="en-US" sz="2900" kern="1200" dirty="0">
              <a:solidFill>
                <a:schemeClr val="tx1"/>
              </a:solidFill>
            </a:rPr>
            <a:t> Closing &amp; Response</a:t>
          </a:r>
        </a:p>
      </dsp:txBody>
      <dsp:txXfrm>
        <a:off x="673505" y="4605073"/>
        <a:ext cx="6363643" cy="920918"/>
      </dsp:txXfrm>
    </dsp:sp>
    <dsp:sp modelId="{B3C0A7D4-5DF0-48EC-853F-F38D3D8F3FEE}">
      <dsp:nvSpPr>
        <dsp:cNvPr id="0" name=""/>
        <dsp:cNvSpPr/>
      </dsp:nvSpPr>
      <dsp:spPr>
        <a:xfrm>
          <a:off x="97931" y="4489958"/>
          <a:ext cx="1151148" cy="115114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9122A2-9AC7-4333-B136-899F30B08EE4}">
      <dsp:nvSpPr>
        <dsp:cNvPr id="0" name=""/>
        <dsp:cNvSpPr/>
      </dsp:nvSpPr>
      <dsp:spPr>
        <a:xfrm>
          <a:off x="-6769091" y="-1035028"/>
          <a:ext cx="8056268" cy="8056268"/>
        </a:xfrm>
        <a:prstGeom prst="blockArc">
          <a:avLst>
            <a:gd name="adj1" fmla="val 18900000"/>
            <a:gd name="adj2" fmla="val 2700000"/>
            <a:gd name="adj3" fmla="val 268"/>
          </a:avLst>
        </a:pr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E6D8555-6FD1-4688-9093-890C07B9E0CE}">
      <dsp:nvSpPr>
        <dsp:cNvPr id="0" name=""/>
        <dsp:cNvSpPr/>
      </dsp:nvSpPr>
      <dsp:spPr>
        <a:xfrm>
          <a:off x="673505" y="460219"/>
          <a:ext cx="6084200" cy="9209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30979" tIns="73660" rIns="73660" bIns="73660" numCol="1" spcCol="1270" anchor="ctr" anchorCtr="0">
          <a:noAutofit/>
        </a:bodyPr>
        <a:lstStyle/>
        <a:p>
          <a:pPr marL="0" lvl="0" indent="0" algn="l" defTabSz="1289050">
            <a:lnSpc>
              <a:spcPct val="90000"/>
            </a:lnSpc>
            <a:spcBef>
              <a:spcPct val="0"/>
            </a:spcBef>
            <a:spcAft>
              <a:spcPct val="35000"/>
            </a:spcAft>
            <a:buNone/>
          </a:pPr>
          <a:r>
            <a:rPr lang="en-US" sz="2900" kern="1200" dirty="0">
              <a:solidFill>
                <a:schemeClr val="tx1"/>
              </a:solidFill>
            </a:rPr>
            <a:t>Welcome &amp; Introductions</a:t>
          </a:r>
        </a:p>
      </dsp:txBody>
      <dsp:txXfrm>
        <a:off x="673505" y="460219"/>
        <a:ext cx="6084200" cy="920918"/>
      </dsp:txXfrm>
    </dsp:sp>
    <dsp:sp modelId="{083A60FD-1E52-434C-AF65-0ECDB663EC0A}">
      <dsp:nvSpPr>
        <dsp:cNvPr id="0" name=""/>
        <dsp:cNvSpPr/>
      </dsp:nvSpPr>
      <dsp:spPr>
        <a:xfrm>
          <a:off x="97931" y="345105"/>
          <a:ext cx="1151148" cy="115114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18826FB8-99C8-472A-AE3D-47C01A09DF0D}">
      <dsp:nvSpPr>
        <dsp:cNvPr id="0" name=""/>
        <dsp:cNvSpPr/>
      </dsp:nvSpPr>
      <dsp:spPr>
        <a:xfrm>
          <a:off x="1201489" y="1841837"/>
          <a:ext cx="5556216" cy="9209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30979" tIns="73660" rIns="73660" bIns="73660" numCol="1" spcCol="1270" anchor="ctr" anchorCtr="0">
          <a:noAutofit/>
        </a:bodyPr>
        <a:lstStyle/>
        <a:p>
          <a:pPr marL="0" lvl="0" indent="0" algn="l" defTabSz="1289050">
            <a:lnSpc>
              <a:spcPct val="90000"/>
            </a:lnSpc>
            <a:spcBef>
              <a:spcPct val="0"/>
            </a:spcBef>
            <a:spcAft>
              <a:spcPct val="35000"/>
            </a:spcAft>
            <a:buNone/>
          </a:pPr>
          <a:r>
            <a:rPr lang="en-US" sz="2900" kern="1200" dirty="0">
              <a:solidFill>
                <a:schemeClr val="tx1"/>
              </a:solidFill>
            </a:rPr>
            <a:t>About Teacher Effectiveness</a:t>
          </a:r>
        </a:p>
      </dsp:txBody>
      <dsp:txXfrm>
        <a:off x="1201489" y="1841837"/>
        <a:ext cx="5556216" cy="920918"/>
      </dsp:txXfrm>
    </dsp:sp>
    <dsp:sp modelId="{76660C61-C5F9-4CE9-BF63-99A12680F593}">
      <dsp:nvSpPr>
        <dsp:cNvPr id="0" name=""/>
        <dsp:cNvSpPr/>
      </dsp:nvSpPr>
      <dsp:spPr>
        <a:xfrm>
          <a:off x="625915" y="1726722"/>
          <a:ext cx="1151148" cy="115114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8FDC4284-C14F-4DF5-823F-CF038C68D708}">
      <dsp:nvSpPr>
        <dsp:cNvPr id="0" name=""/>
        <dsp:cNvSpPr/>
      </dsp:nvSpPr>
      <dsp:spPr>
        <a:xfrm>
          <a:off x="1201489" y="3223455"/>
          <a:ext cx="5556216" cy="9209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30979" tIns="73660" rIns="73660" bIns="73660" numCol="1" spcCol="1270" anchor="ctr" anchorCtr="0">
          <a:noAutofit/>
        </a:bodyPr>
        <a:lstStyle/>
        <a:p>
          <a:pPr marL="0" lvl="0" indent="0" algn="l" defTabSz="1289050">
            <a:lnSpc>
              <a:spcPct val="90000"/>
            </a:lnSpc>
            <a:spcBef>
              <a:spcPct val="0"/>
            </a:spcBef>
            <a:spcAft>
              <a:spcPct val="35000"/>
            </a:spcAft>
            <a:buNone/>
          </a:pPr>
          <a:r>
            <a:rPr lang="en-US" sz="2900" kern="1200" dirty="0">
              <a:solidFill>
                <a:schemeClr val="tx1"/>
              </a:solidFill>
            </a:rPr>
            <a:t>Guiding Improvement: The Rubric</a:t>
          </a:r>
        </a:p>
      </dsp:txBody>
      <dsp:txXfrm>
        <a:off x="1201489" y="3223455"/>
        <a:ext cx="5556216" cy="920918"/>
      </dsp:txXfrm>
    </dsp:sp>
    <dsp:sp modelId="{2AC5BFE3-3643-4FC2-9567-059E336EE165}">
      <dsp:nvSpPr>
        <dsp:cNvPr id="0" name=""/>
        <dsp:cNvSpPr/>
      </dsp:nvSpPr>
      <dsp:spPr>
        <a:xfrm>
          <a:off x="625915" y="3108340"/>
          <a:ext cx="1151148" cy="115114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F597E9CF-1D81-474B-98B4-9E7BBB22AB8D}">
      <dsp:nvSpPr>
        <dsp:cNvPr id="0" name=""/>
        <dsp:cNvSpPr/>
      </dsp:nvSpPr>
      <dsp:spPr>
        <a:xfrm>
          <a:off x="673505" y="4605073"/>
          <a:ext cx="6084200" cy="9209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30979" tIns="73660" rIns="73660" bIns="73660" numCol="1" spcCol="1270" anchor="ctr" anchorCtr="0">
          <a:noAutofit/>
        </a:bodyPr>
        <a:lstStyle/>
        <a:p>
          <a:pPr marL="0" lvl="0" indent="0" algn="l" defTabSz="1289050">
            <a:lnSpc>
              <a:spcPct val="90000"/>
            </a:lnSpc>
            <a:spcBef>
              <a:spcPct val="0"/>
            </a:spcBef>
            <a:spcAft>
              <a:spcPct val="35000"/>
            </a:spcAft>
            <a:buNone/>
          </a:pPr>
          <a:r>
            <a:rPr lang="en-US" sz="2900" kern="1200" dirty="0">
              <a:solidFill>
                <a:schemeClr val="tx1"/>
              </a:solidFill>
            </a:rPr>
            <a:t>Closing &amp; Response</a:t>
          </a:r>
        </a:p>
      </dsp:txBody>
      <dsp:txXfrm>
        <a:off x="673505" y="4605073"/>
        <a:ext cx="6084200" cy="920918"/>
      </dsp:txXfrm>
    </dsp:sp>
    <dsp:sp modelId="{C6CF6018-2387-48BD-825C-5687CC7B14E4}">
      <dsp:nvSpPr>
        <dsp:cNvPr id="0" name=""/>
        <dsp:cNvSpPr/>
      </dsp:nvSpPr>
      <dsp:spPr>
        <a:xfrm>
          <a:off x="97931" y="4489958"/>
          <a:ext cx="1151148" cy="115114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9122A2-9AC7-4333-B136-899F30B08EE4}">
      <dsp:nvSpPr>
        <dsp:cNvPr id="0" name=""/>
        <dsp:cNvSpPr/>
      </dsp:nvSpPr>
      <dsp:spPr>
        <a:xfrm>
          <a:off x="-6769091" y="-1035028"/>
          <a:ext cx="8056268" cy="8056268"/>
        </a:xfrm>
        <a:prstGeom prst="blockArc">
          <a:avLst>
            <a:gd name="adj1" fmla="val 18900000"/>
            <a:gd name="adj2" fmla="val 2700000"/>
            <a:gd name="adj3" fmla="val 268"/>
          </a:avLst>
        </a:pr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E6D8555-6FD1-4688-9093-890C07B9E0CE}">
      <dsp:nvSpPr>
        <dsp:cNvPr id="0" name=""/>
        <dsp:cNvSpPr/>
      </dsp:nvSpPr>
      <dsp:spPr>
        <a:xfrm>
          <a:off x="673505" y="460219"/>
          <a:ext cx="6084200" cy="9209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30979" tIns="73660" rIns="73660" bIns="73660" numCol="1" spcCol="1270" anchor="ctr" anchorCtr="0">
          <a:noAutofit/>
        </a:bodyPr>
        <a:lstStyle/>
        <a:p>
          <a:pPr marL="0" lvl="0" indent="0" algn="l" defTabSz="1289050">
            <a:lnSpc>
              <a:spcPct val="90000"/>
            </a:lnSpc>
            <a:spcBef>
              <a:spcPct val="0"/>
            </a:spcBef>
            <a:spcAft>
              <a:spcPct val="35000"/>
            </a:spcAft>
            <a:buNone/>
          </a:pPr>
          <a:r>
            <a:rPr lang="en-US" sz="2900" kern="1200" dirty="0">
              <a:solidFill>
                <a:schemeClr val="tx1"/>
              </a:solidFill>
            </a:rPr>
            <a:t>Welcome &amp; Introductions</a:t>
          </a:r>
        </a:p>
      </dsp:txBody>
      <dsp:txXfrm>
        <a:off x="673505" y="460219"/>
        <a:ext cx="6084200" cy="920918"/>
      </dsp:txXfrm>
    </dsp:sp>
    <dsp:sp modelId="{083A60FD-1E52-434C-AF65-0ECDB663EC0A}">
      <dsp:nvSpPr>
        <dsp:cNvPr id="0" name=""/>
        <dsp:cNvSpPr/>
      </dsp:nvSpPr>
      <dsp:spPr>
        <a:xfrm>
          <a:off x="97931" y="345105"/>
          <a:ext cx="1151148" cy="115114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18826FB8-99C8-472A-AE3D-47C01A09DF0D}">
      <dsp:nvSpPr>
        <dsp:cNvPr id="0" name=""/>
        <dsp:cNvSpPr/>
      </dsp:nvSpPr>
      <dsp:spPr>
        <a:xfrm>
          <a:off x="1201489" y="1841837"/>
          <a:ext cx="5556216" cy="9209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30979" tIns="73660" rIns="73660" bIns="73660" numCol="1" spcCol="1270" anchor="ctr" anchorCtr="0">
          <a:noAutofit/>
        </a:bodyPr>
        <a:lstStyle/>
        <a:p>
          <a:pPr marL="0" lvl="0" indent="0" algn="l" defTabSz="1289050">
            <a:lnSpc>
              <a:spcPct val="90000"/>
            </a:lnSpc>
            <a:spcBef>
              <a:spcPct val="0"/>
            </a:spcBef>
            <a:spcAft>
              <a:spcPct val="35000"/>
            </a:spcAft>
            <a:buNone/>
          </a:pPr>
          <a:r>
            <a:rPr lang="en-US" sz="2900" kern="1200" dirty="0">
              <a:solidFill>
                <a:schemeClr val="tx1"/>
              </a:solidFill>
            </a:rPr>
            <a:t>About Teacher Effectiveness</a:t>
          </a:r>
        </a:p>
      </dsp:txBody>
      <dsp:txXfrm>
        <a:off x="1201489" y="1841837"/>
        <a:ext cx="5556216" cy="920918"/>
      </dsp:txXfrm>
    </dsp:sp>
    <dsp:sp modelId="{76660C61-C5F9-4CE9-BF63-99A12680F593}">
      <dsp:nvSpPr>
        <dsp:cNvPr id="0" name=""/>
        <dsp:cNvSpPr/>
      </dsp:nvSpPr>
      <dsp:spPr>
        <a:xfrm>
          <a:off x="625915" y="1726722"/>
          <a:ext cx="1151148" cy="115114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83060818-541B-44C7-95CC-9E7E47D86EC3}">
      <dsp:nvSpPr>
        <dsp:cNvPr id="0" name=""/>
        <dsp:cNvSpPr/>
      </dsp:nvSpPr>
      <dsp:spPr>
        <a:xfrm>
          <a:off x="1201489" y="3223455"/>
          <a:ext cx="5556216" cy="9209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30979" tIns="73660" rIns="73660" bIns="73660" numCol="1" spcCol="1270" anchor="ctr" anchorCtr="0">
          <a:noAutofit/>
        </a:bodyPr>
        <a:lstStyle/>
        <a:p>
          <a:pPr marL="0" lvl="0" indent="0" algn="l" defTabSz="1289050">
            <a:lnSpc>
              <a:spcPct val="90000"/>
            </a:lnSpc>
            <a:spcBef>
              <a:spcPct val="0"/>
            </a:spcBef>
            <a:spcAft>
              <a:spcPct val="35000"/>
            </a:spcAft>
            <a:buNone/>
          </a:pPr>
          <a:r>
            <a:rPr lang="en-US" sz="2900" kern="1200" dirty="0">
              <a:solidFill>
                <a:schemeClr val="tx1"/>
              </a:solidFill>
            </a:rPr>
            <a:t>Guiding Improvement: The Rubric</a:t>
          </a:r>
        </a:p>
      </dsp:txBody>
      <dsp:txXfrm>
        <a:off x="1201489" y="3223455"/>
        <a:ext cx="5556216" cy="920918"/>
      </dsp:txXfrm>
    </dsp:sp>
    <dsp:sp modelId="{2AC5BFE3-3643-4FC2-9567-059E336EE165}">
      <dsp:nvSpPr>
        <dsp:cNvPr id="0" name=""/>
        <dsp:cNvSpPr/>
      </dsp:nvSpPr>
      <dsp:spPr>
        <a:xfrm>
          <a:off x="625915" y="3108340"/>
          <a:ext cx="1151148" cy="115114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65EFE5FB-F39A-4BE3-9F34-1E7910C30EA0}">
      <dsp:nvSpPr>
        <dsp:cNvPr id="0" name=""/>
        <dsp:cNvSpPr/>
      </dsp:nvSpPr>
      <dsp:spPr>
        <a:xfrm>
          <a:off x="673505" y="4605073"/>
          <a:ext cx="6084200" cy="9209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30979" tIns="73660" rIns="73660" bIns="73660" numCol="1" spcCol="1270" anchor="ctr" anchorCtr="0">
          <a:noAutofit/>
        </a:bodyPr>
        <a:lstStyle/>
        <a:p>
          <a:pPr marL="0" lvl="0" indent="0" algn="l" defTabSz="1289050">
            <a:lnSpc>
              <a:spcPct val="90000"/>
            </a:lnSpc>
            <a:spcBef>
              <a:spcPct val="0"/>
            </a:spcBef>
            <a:spcAft>
              <a:spcPct val="35000"/>
            </a:spcAft>
            <a:buNone/>
          </a:pPr>
          <a:r>
            <a:rPr lang="en-US" sz="2900" kern="1200" dirty="0">
              <a:solidFill>
                <a:schemeClr val="tx1"/>
              </a:solidFill>
            </a:rPr>
            <a:t>Closing &amp; Response</a:t>
          </a:r>
        </a:p>
      </dsp:txBody>
      <dsp:txXfrm>
        <a:off x="673505" y="4605073"/>
        <a:ext cx="6084200" cy="920918"/>
      </dsp:txXfrm>
    </dsp:sp>
    <dsp:sp modelId="{C6CF6018-2387-48BD-825C-5687CC7B14E4}">
      <dsp:nvSpPr>
        <dsp:cNvPr id="0" name=""/>
        <dsp:cNvSpPr/>
      </dsp:nvSpPr>
      <dsp:spPr>
        <a:xfrm>
          <a:off x="97931" y="4489958"/>
          <a:ext cx="1151148" cy="115114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281CA5-76D0-4C35-B8A4-BF52D81E8D0B}">
      <dsp:nvSpPr>
        <dsp:cNvPr id="0" name=""/>
        <dsp:cNvSpPr/>
      </dsp:nvSpPr>
      <dsp:spPr>
        <a:xfrm>
          <a:off x="0" y="148945"/>
          <a:ext cx="6880770" cy="209296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r>
            <a:rPr lang="en-US" sz="5700" kern="1200" dirty="0"/>
            <a:t>Domain –  a group of components</a:t>
          </a:r>
        </a:p>
      </dsp:txBody>
      <dsp:txXfrm>
        <a:off x="61301" y="210246"/>
        <a:ext cx="6758168" cy="1970363"/>
      </dsp:txXfrm>
    </dsp:sp>
    <dsp:sp modelId="{5ED00E9E-AC47-4999-9FA5-4A9CE85663C2}">
      <dsp:nvSpPr>
        <dsp:cNvPr id="0" name=""/>
        <dsp:cNvSpPr/>
      </dsp:nvSpPr>
      <dsp:spPr>
        <a:xfrm>
          <a:off x="595348" y="2265609"/>
          <a:ext cx="5696800" cy="126507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dirty="0"/>
            <a:t>Component – a statement of effective teaching practice(s)</a:t>
          </a:r>
        </a:p>
      </dsp:txBody>
      <dsp:txXfrm>
        <a:off x="632401" y="2302662"/>
        <a:ext cx="5622694" cy="1190965"/>
      </dsp:txXfrm>
    </dsp:sp>
    <dsp:sp modelId="{2CEA19CA-2F00-4A63-BA96-F41121B81E31}">
      <dsp:nvSpPr>
        <dsp:cNvPr id="0" name=""/>
        <dsp:cNvSpPr/>
      </dsp:nvSpPr>
      <dsp:spPr>
        <a:xfrm>
          <a:off x="1020402" y="3633893"/>
          <a:ext cx="4898609" cy="1027792"/>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Element(s) – essential part of the component</a:t>
          </a:r>
        </a:p>
      </dsp:txBody>
      <dsp:txXfrm>
        <a:off x="1050505" y="3663996"/>
        <a:ext cx="4838403" cy="96758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2FAF2C-5FF1-4815-BBCD-D6EAF293E25F}">
      <dsp:nvSpPr>
        <dsp:cNvPr id="0" name=""/>
        <dsp:cNvSpPr/>
      </dsp:nvSpPr>
      <dsp:spPr>
        <a:xfrm rot="16200000">
          <a:off x="638443" y="-638443"/>
          <a:ext cx="3017351" cy="4294238"/>
        </a:xfrm>
        <a:prstGeom prst="round1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tx1"/>
              </a:solidFill>
            </a:rPr>
            <a:t>Domain 1:</a:t>
          </a:r>
        </a:p>
        <a:p>
          <a:pPr marL="0" lvl="0" indent="0" algn="ctr" defTabSz="1422400">
            <a:lnSpc>
              <a:spcPct val="90000"/>
            </a:lnSpc>
            <a:spcBef>
              <a:spcPct val="0"/>
            </a:spcBef>
            <a:spcAft>
              <a:spcPct val="35000"/>
            </a:spcAft>
            <a:buNone/>
          </a:pPr>
          <a:r>
            <a:rPr lang="en-US" sz="2200" b="1" kern="1200" dirty="0">
              <a:solidFill>
                <a:schemeClr val="tx1"/>
              </a:solidFill>
            </a:rPr>
            <a:t>What a teacher knows and does in preparation for engaging students in learning.</a:t>
          </a:r>
        </a:p>
      </dsp:txBody>
      <dsp:txXfrm rot="5400000">
        <a:off x="0" y="0"/>
        <a:ext cx="4294238" cy="2263013"/>
      </dsp:txXfrm>
    </dsp:sp>
    <dsp:sp modelId="{45D3849A-5AF9-4E8E-AEB2-3D469504EFBA}">
      <dsp:nvSpPr>
        <dsp:cNvPr id="0" name=""/>
        <dsp:cNvSpPr/>
      </dsp:nvSpPr>
      <dsp:spPr>
        <a:xfrm>
          <a:off x="4294238" y="15177"/>
          <a:ext cx="4294238" cy="3017351"/>
        </a:xfrm>
        <a:prstGeom prst="round1Rect">
          <a:avLst/>
        </a:prstGeom>
        <a:solidFill>
          <a:schemeClr val="accent3">
            <a:hueOff val="-1668671"/>
            <a:satOff val="-3088"/>
            <a:lumOff val="12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tx1"/>
              </a:solidFill>
            </a:rPr>
            <a:t>Domain 2:</a:t>
          </a:r>
        </a:p>
        <a:p>
          <a:pPr marL="0" lvl="0" indent="0" algn="ctr" defTabSz="1422400">
            <a:lnSpc>
              <a:spcPct val="90000"/>
            </a:lnSpc>
            <a:spcBef>
              <a:spcPct val="0"/>
            </a:spcBef>
            <a:spcAft>
              <a:spcPct val="35000"/>
            </a:spcAft>
            <a:buNone/>
          </a:pPr>
          <a:r>
            <a:rPr lang="en-US" sz="2200" b="1" kern="1200" dirty="0">
              <a:solidFill>
                <a:schemeClr val="tx1"/>
              </a:solidFill>
            </a:rPr>
            <a:t>What a teacher does to create and maintain a culture for supporting cognitive engagement.</a:t>
          </a:r>
        </a:p>
      </dsp:txBody>
      <dsp:txXfrm>
        <a:off x="4294238" y="15177"/>
        <a:ext cx="4294238" cy="2263013"/>
      </dsp:txXfrm>
    </dsp:sp>
    <dsp:sp modelId="{AEEF36F3-394B-42EC-AA65-AB801CBA7FD1}">
      <dsp:nvSpPr>
        <dsp:cNvPr id="0" name=""/>
        <dsp:cNvSpPr/>
      </dsp:nvSpPr>
      <dsp:spPr>
        <a:xfrm rot="10800000">
          <a:off x="0" y="3017351"/>
          <a:ext cx="4294238" cy="3017351"/>
        </a:xfrm>
        <a:prstGeom prst="round1Rect">
          <a:avLst/>
        </a:prstGeom>
        <a:solidFill>
          <a:schemeClr val="accent3">
            <a:hueOff val="-3337342"/>
            <a:satOff val="-6175"/>
            <a:lumOff val="24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tx1"/>
              </a:solidFill>
            </a:rPr>
            <a:t>Domain 4:</a:t>
          </a:r>
        </a:p>
        <a:p>
          <a:pPr marL="0" lvl="0" indent="0" algn="ctr" defTabSz="1422400">
            <a:lnSpc>
              <a:spcPct val="90000"/>
            </a:lnSpc>
            <a:spcBef>
              <a:spcPct val="0"/>
            </a:spcBef>
            <a:spcAft>
              <a:spcPct val="35000"/>
            </a:spcAft>
            <a:buNone/>
          </a:pPr>
          <a:r>
            <a:rPr lang="en-US" sz="2200" b="1" kern="1200" dirty="0">
              <a:solidFill>
                <a:schemeClr val="tx1"/>
              </a:solidFill>
            </a:rPr>
            <a:t>What a teacher does to grow reflective practice  &amp; activity in and out of the classroom</a:t>
          </a:r>
          <a:endParaRPr lang="en-US" sz="2200" kern="1200" dirty="0"/>
        </a:p>
      </dsp:txBody>
      <dsp:txXfrm rot="10800000">
        <a:off x="0" y="3771689"/>
        <a:ext cx="4294238" cy="2263013"/>
      </dsp:txXfrm>
    </dsp:sp>
    <dsp:sp modelId="{62FB6702-C90B-46DF-8B6B-C87D5DCF6922}">
      <dsp:nvSpPr>
        <dsp:cNvPr id="0" name=""/>
        <dsp:cNvSpPr/>
      </dsp:nvSpPr>
      <dsp:spPr>
        <a:xfrm rot="5400000">
          <a:off x="4932681" y="2378907"/>
          <a:ext cx="3017351" cy="4294238"/>
        </a:xfrm>
        <a:prstGeom prst="round1Rect">
          <a:avLst/>
        </a:prstGeom>
        <a:solidFill>
          <a:schemeClr val="accent3">
            <a:hueOff val="-5006012"/>
            <a:satOff val="-9263"/>
            <a:lumOff val="372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tx1"/>
              </a:solidFill>
            </a:rPr>
            <a:t>Domain 3:</a:t>
          </a:r>
        </a:p>
        <a:p>
          <a:pPr marL="0" lvl="0" indent="0" algn="ctr" defTabSz="1422400">
            <a:lnSpc>
              <a:spcPct val="90000"/>
            </a:lnSpc>
            <a:spcBef>
              <a:spcPct val="0"/>
            </a:spcBef>
            <a:spcAft>
              <a:spcPct val="35000"/>
            </a:spcAft>
            <a:buNone/>
          </a:pPr>
          <a:r>
            <a:rPr lang="en-US" sz="2200" b="1" kern="1200" dirty="0">
              <a:solidFill>
                <a:schemeClr val="tx1"/>
              </a:solidFill>
            </a:rPr>
            <a:t>What a teacher does to cognitively engage students in content and the ability to learn</a:t>
          </a:r>
        </a:p>
      </dsp:txBody>
      <dsp:txXfrm rot="-5400000">
        <a:off x="4294238" y="3771688"/>
        <a:ext cx="4294238" cy="2263013"/>
      </dsp:txXfrm>
    </dsp:sp>
    <dsp:sp modelId="{7B7F07B8-F0D6-4C63-8F5F-2CBEE4AD3FD1}">
      <dsp:nvSpPr>
        <dsp:cNvPr id="0" name=""/>
        <dsp:cNvSpPr/>
      </dsp:nvSpPr>
      <dsp:spPr>
        <a:xfrm>
          <a:off x="3043082" y="2109023"/>
          <a:ext cx="2343288" cy="1816656"/>
        </a:xfrm>
        <a:prstGeom prst="roundRect">
          <a:avLst/>
        </a:prstGeom>
        <a:solidFill>
          <a:schemeClr val="accent3">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b="1" kern="1200" dirty="0">
              <a:latin typeface="Arial Narrow" panose="020B0606020202030204" pitchFamily="34" charset="0"/>
            </a:rPr>
            <a:t>The Focus</a:t>
          </a:r>
        </a:p>
        <a:p>
          <a:pPr marL="0" lvl="0" indent="0" algn="ctr" defTabSz="1600200">
            <a:lnSpc>
              <a:spcPct val="90000"/>
            </a:lnSpc>
            <a:spcBef>
              <a:spcPct val="0"/>
            </a:spcBef>
            <a:spcAft>
              <a:spcPct val="35000"/>
            </a:spcAft>
            <a:buNone/>
          </a:pPr>
          <a:r>
            <a:rPr lang="en-US" sz="3600" b="1" kern="1200" dirty="0">
              <a:latin typeface="Arial Narrow" panose="020B0606020202030204" pitchFamily="34" charset="0"/>
            </a:rPr>
            <a:t>Of Each</a:t>
          </a:r>
        </a:p>
        <a:p>
          <a:pPr marL="0" lvl="0" indent="0" algn="ctr" defTabSz="1600200">
            <a:lnSpc>
              <a:spcPct val="90000"/>
            </a:lnSpc>
            <a:spcBef>
              <a:spcPct val="0"/>
            </a:spcBef>
            <a:spcAft>
              <a:spcPct val="35000"/>
            </a:spcAft>
            <a:buNone/>
          </a:pPr>
          <a:r>
            <a:rPr lang="en-US" sz="3600" b="1" kern="1200" dirty="0">
              <a:latin typeface="Arial Narrow" panose="020B0606020202030204" pitchFamily="34" charset="0"/>
            </a:rPr>
            <a:t>Domain</a:t>
          </a:r>
        </a:p>
      </dsp:txBody>
      <dsp:txXfrm>
        <a:off x="3131764" y="2197705"/>
        <a:ext cx="2165924" cy="1639292"/>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6DFF3C-D0CE-465C-AB86-DC0C5B6F9AE3}" type="datetimeFigureOut">
              <a:rPr lang="en-US" smtClean="0"/>
              <a:t>4/29/2019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42FECB-DF90-4BCC-9593-D6F9740C8FA4}" type="slidenum">
              <a:rPr lang="en-US" smtClean="0"/>
              <a:t>‹#›</a:t>
            </a:fld>
            <a:endParaRPr lang="en-US"/>
          </a:p>
        </p:txBody>
      </p:sp>
    </p:spTree>
    <p:extLst>
      <p:ext uri="{BB962C8B-B14F-4D97-AF65-F5344CB8AC3E}">
        <p14:creationId xmlns:p14="http://schemas.microsoft.com/office/powerpoint/2010/main" val="2738832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a:t>
            </a:r>
            <a:r>
              <a:rPr lang="en-US" baseline="0" dirty="0"/>
              <a:t>e to Trainers: Why 2.0?  Because the 2.0 version of anything includes the original ( or 1.0) version- only it’s new and improved. </a:t>
            </a:r>
          </a:p>
          <a:p>
            <a:r>
              <a:rPr lang="en-US" baseline="0" dirty="0"/>
              <a:t>During this time with new teachers, you will see so many connections which have been developed in the statewide education system work. </a:t>
            </a:r>
          </a:p>
          <a:p>
            <a:r>
              <a:rPr lang="en-US" baseline="0" dirty="0"/>
              <a:t>As a result of Arkansas ESSA (replacing the Flexibility law for ESEA), educators will learn that all schools should be focused on: 1. Teacher Effectiveness; 2. Alignment of Curriculum; 3. Leader Effectiveness; 4. Climate and Culture and 5. Student Engagement. </a:t>
            </a:r>
          </a:p>
          <a:p>
            <a:r>
              <a:rPr lang="en-US" baseline="0" dirty="0"/>
              <a:t>This is a great introduction for new educators – to work toward being effective in the classroom and school and outside in the communities of stakeholders.</a:t>
            </a:r>
          </a:p>
          <a:p>
            <a:endParaRPr lang="en-US" baseline="0" dirty="0"/>
          </a:p>
          <a:p>
            <a:r>
              <a:rPr lang="en-US" baseline="0" dirty="0"/>
              <a:t>PS. I hope this helps in your work – there is no lock on edit – so please help yourself to changes which would benefit you – your participants, your allotted time, or your training style. Best, Becky G.</a:t>
            </a:r>
            <a:endParaRPr lang="en-US" dirty="0"/>
          </a:p>
        </p:txBody>
      </p:sp>
      <p:sp>
        <p:nvSpPr>
          <p:cNvPr id="4" name="Slide Number Placeholder 3"/>
          <p:cNvSpPr>
            <a:spLocks noGrp="1"/>
          </p:cNvSpPr>
          <p:nvPr>
            <p:ph type="sldNum" sz="quarter" idx="10"/>
          </p:nvPr>
        </p:nvSpPr>
        <p:spPr/>
        <p:txBody>
          <a:bodyPr/>
          <a:lstStyle/>
          <a:p>
            <a:fld id="{5A42FECB-DF90-4BCC-9593-D6F9740C8FA4}" type="slidenum">
              <a:rPr lang="en-US" smtClean="0"/>
              <a:t>1</a:t>
            </a:fld>
            <a:endParaRPr lang="en-US"/>
          </a:p>
        </p:txBody>
      </p:sp>
    </p:spTree>
    <p:extLst>
      <p:ext uri="{BB962C8B-B14F-4D97-AF65-F5344CB8AC3E}">
        <p14:creationId xmlns:p14="http://schemas.microsoft.com/office/powerpoint/2010/main" val="34343104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baseline="0" dirty="0"/>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E4A6519A-4063-405B-A3BB-6611EBD0C351}" type="slidenum">
              <a:rPr lang="en-US" smtClean="0"/>
              <a:t>10</a:t>
            </a:fld>
            <a:endParaRPr lang="en-US"/>
          </a:p>
        </p:txBody>
      </p:sp>
    </p:spTree>
    <p:extLst>
      <p:ext uri="{BB962C8B-B14F-4D97-AF65-F5344CB8AC3E}">
        <p14:creationId xmlns:p14="http://schemas.microsoft.com/office/powerpoint/2010/main" val="27403678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Framework for Teaching that</a:t>
            </a:r>
            <a:r>
              <a:rPr lang="en-US" baseline="0" dirty="0"/>
              <a:t> Charlotte Danielson put together works for teachers. Why? Because you can define ‘effective teaching’. You can witness ‘effective teaching’. And ‘effective teaching’ leaves tracks. The descriptions of ‘what effective teaching is’ are the content of the rubric for TESS. Charlotte Danielson not only developed the Framework for Teaching for classroom teachers, but she also extended the work into the specialty area rubrics that we use.”</a:t>
            </a:r>
            <a:endParaRPr lang="en-US" dirty="0"/>
          </a:p>
        </p:txBody>
      </p:sp>
      <p:sp>
        <p:nvSpPr>
          <p:cNvPr id="4" name="Slide Number Placeholder 3"/>
          <p:cNvSpPr>
            <a:spLocks noGrp="1"/>
          </p:cNvSpPr>
          <p:nvPr>
            <p:ph type="sldNum" sz="quarter" idx="10"/>
          </p:nvPr>
        </p:nvSpPr>
        <p:spPr/>
        <p:txBody>
          <a:bodyPr/>
          <a:lstStyle/>
          <a:p>
            <a:fld id="{E4A6519A-4063-405B-A3BB-6611EBD0C351}" type="slidenum">
              <a:rPr lang="en-US" smtClean="0"/>
              <a:t>13</a:t>
            </a:fld>
            <a:endParaRPr lang="en-US"/>
          </a:p>
        </p:txBody>
      </p:sp>
    </p:spTree>
    <p:extLst>
      <p:ext uri="{BB962C8B-B14F-4D97-AF65-F5344CB8AC3E}">
        <p14:creationId xmlns:p14="http://schemas.microsoft.com/office/powerpoint/2010/main" val="18821102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rPr>
              <a:t>“Charlotte Danielson is an educational consultant based in Princeton, New Jersey. She has taught at all levels, from kindergarten through college, and has worked as an administrator, a curriculum director, and a staff developer. In her consulting work, Ms. Danielson has specialized in aspects of teacher quality and evaluation, curriculum planning, performance assessment, and professional development. Ms. Danielson has worked as a teacher and administrator in school districts in several regions of the United States. In addition, she has served as a consultant to hundreds of districts, universities, intermediate agencies, and state departments of education in virtually every state and in many other countries. Charlotte has developed materials for ASCD, the College Board, Educational Testing Service, the California Commission on Teacher Credentialing, and the National Board for Professional Teaching Standards. Charlotte Danielson has a rich and varied educational background. She holds a BA in history from Cornell University, and advanced degrees (in philosophy, economics, and educational administration) from Oxford and Rutgers Universities. She is based in Princeton, New Jersey, and has taught at all levels, from kindergarten through college, as well as working as an administrator, a curriculum director, and a staff developer.” </a:t>
            </a:r>
            <a:endParaRPr lang="en-US" dirty="0"/>
          </a:p>
        </p:txBody>
      </p:sp>
      <p:sp>
        <p:nvSpPr>
          <p:cNvPr id="4" name="Slide Number Placeholder 3"/>
          <p:cNvSpPr>
            <a:spLocks noGrp="1"/>
          </p:cNvSpPr>
          <p:nvPr>
            <p:ph type="sldNum" sz="quarter" idx="10"/>
          </p:nvPr>
        </p:nvSpPr>
        <p:spPr/>
        <p:txBody>
          <a:bodyPr/>
          <a:lstStyle/>
          <a:p>
            <a:fld id="{E4A6519A-4063-405B-A3BB-6611EBD0C351}" type="slidenum">
              <a:rPr lang="en-US" smtClean="0"/>
              <a:t>14</a:t>
            </a:fld>
            <a:endParaRPr lang="en-US" dirty="0"/>
          </a:p>
        </p:txBody>
      </p:sp>
    </p:spTree>
    <p:extLst>
      <p:ext uri="{BB962C8B-B14F-4D97-AF65-F5344CB8AC3E}">
        <p14:creationId xmlns:p14="http://schemas.microsoft.com/office/powerpoint/2010/main" val="4449993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Address</a:t>
            </a:r>
            <a:r>
              <a:rPr lang="en-US" baseline="0" dirty="0"/>
              <a:t> the benefits of using an established rubric for understanding teaching practice – we know standards in advance – we can immediately apply feedback for actionable improvement – we can expend effort where it will count – what we learn, what we do, how it is rated are a continuing cycle in our work. Remember – it applies to all instruction. . .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4A6519A-4063-405B-A3BB-6611EBD0C351}" type="slidenum">
              <a:rPr lang="en-US" smtClean="0"/>
              <a:t>15</a:t>
            </a:fld>
            <a:endParaRPr lang="en-US"/>
          </a:p>
        </p:txBody>
      </p:sp>
    </p:spTree>
    <p:extLst>
      <p:ext uri="{BB962C8B-B14F-4D97-AF65-F5344CB8AC3E}">
        <p14:creationId xmlns:p14="http://schemas.microsoft.com/office/powerpoint/2010/main" val="10457181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Organization</a:t>
            </a:r>
            <a:r>
              <a:rPr lang="en-US" baseline="0" dirty="0"/>
              <a:t> of content follows the structure shown by this slide: There are 22 statements of good teaching practice, which are the ‘components’ of the framework. Imagine – 22 descriptions of components of being an effective teacher, and the vital stuff is covered! Doesn’t it feel good to think that you can know what best instructional practices are? </a:t>
            </a:r>
          </a:p>
          <a:p>
            <a:r>
              <a:rPr lang="en-US" baseline="0" dirty="0"/>
              <a:t>There are 4 groups of components that describe practice before, during, and after you teach.</a:t>
            </a:r>
          </a:p>
          <a:p>
            <a:r>
              <a:rPr lang="en-US" baseline="0" dirty="0"/>
              <a:t>Each of the components has important parts – it’s like components of the components. They are called ‘elements’. Components have different numbers of elements – they help us to better understand what is required to be successful in each component.”</a:t>
            </a:r>
          </a:p>
          <a:p>
            <a:endParaRPr lang="en-US" baseline="0" dirty="0"/>
          </a:p>
          <a:p>
            <a:r>
              <a:rPr lang="en-US" i="1" baseline="0" dirty="0"/>
              <a:t>If you have participants who will be using a Specialty Rubric, discuss the similarities and differences  of Classroom  and Specialty Rubrics  (They all have 4 domains. Specialty Rubrics may include program planning and implementation in addition to working directly with students.)</a:t>
            </a:r>
            <a:endParaRPr lang="en-US" i="1" dirty="0"/>
          </a:p>
        </p:txBody>
      </p:sp>
      <p:sp>
        <p:nvSpPr>
          <p:cNvPr id="4" name="Slide Number Placeholder 3"/>
          <p:cNvSpPr>
            <a:spLocks noGrp="1"/>
          </p:cNvSpPr>
          <p:nvPr>
            <p:ph type="sldNum" sz="quarter" idx="10"/>
          </p:nvPr>
        </p:nvSpPr>
        <p:spPr/>
        <p:txBody>
          <a:bodyPr/>
          <a:lstStyle/>
          <a:p>
            <a:fld id="{E4A6519A-4063-405B-A3BB-6611EBD0C351}" type="slidenum">
              <a:rPr lang="en-US" smtClean="0"/>
              <a:t>16</a:t>
            </a:fld>
            <a:endParaRPr lang="en-US" dirty="0"/>
          </a:p>
        </p:txBody>
      </p:sp>
    </p:spTree>
    <p:extLst>
      <p:ext uri="{BB962C8B-B14F-4D97-AF65-F5344CB8AC3E}">
        <p14:creationId xmlns:p14="http://schemas.microsoft.com/office/powerpoint/2010/main" val="17870059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the 4 domains of the Framework for Teaching:</a:t>
            </a:r>
          </a:p>
          <a:p>
            <a:r>
              <a:rPr lang="en-US" dirty="0"/>
              <a:t>Review these and discuss arrangement of Domain</a:t>
            </a:r>
            <a:r>
              <a:rPr lang="en-US" baseline="0" dirty="0"/>
              <a:t> 1 and 4: Off stage and Domains 2 and 3: On Stage.”</a:t>
            </a:r>
          </a:p>
          <a:p>
            <a:endParaRPr lang="en-US" baseline="0" dirty="0"/>
          </a:p>
          <a:p>
            <a:r>
              <a:rPr lang="en-US" baseline="0" dirty="0"/>
              <a:t>Continuing to reference the initial definitions of ‘effective teacher’ may be beneficial to participants. </a:t>
            </a:r>
            <a:endParaRPr lang="en-US" dirty="0"/>
          </a:p>
        </p:txBody>
      </p:sp>
      <p:sp>
        <p:nvSpPr>
          <p:cNvPr id="4" name="Slide Number Placeholder 3"/>
          <p:cNvSpPr>
            <a:spLocks noGrp="1"/>
          </p:cNvSpPr>
          <p:nvPr>
            <p:ph type="sldNum" sz="quarter" idx="10"/>
          </p:nvPr>
        </p:nvSpPr>
        <p:spPr/>
        <p:txBody>
          <a:bodyPr/>
          <a:lstStyle/>
          <a:p>
            <a:fld id="{E4A6519A-4063-405B-A3BB-6611EBD0C351}" type="slidenum">
              <a:rPr lang="en-US" smtClean="0"/>
              <a:t>17</a:t>
            </a:fld>
            <a:endParaRPr lang="en-US"/>
          </a:p>
        </p:txBody>
      </p:sp>
    </p:spTree>
    <p:extLst>
      <p:ext uri="{BB962C8B-B14F-4D97-AF65-F5344CB8AC3E}">
        <p14:creationId xmlns:p14="http://schemas.microsoft.com/office/powerpoint/2010/main" val="22818472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“Domain 1 is about Planning</a:t>
            </a:r>
            <a:r>
              <a:rPr lang="en-US" baseline="0" dirty="0"/>
              <a:t> and Preparing for Instruction. When would this take place? That’s right BEFORE the lesson is taught. </a:t>
            </a:r>
            <a:r>
              <a:rPr lang="en-US" dirty="0"/>
              <a:t>Domain 1 has 6 components. A</a:t>
            </a:r>
            <a:r>
              <a:rPr lang="en-US" baseline="0" dirty="0"/>
              <a:t> good way to think of these is 3 to know and 3 to do. As you can see the teacher must have knowledge of content and pedagogy; knowledge of students and knowledge of resources. The teacher must be able to set instructional outcomes, design coherent instruction, and design student assessments. We have talked about the design of the </a:t>
            </a:r>
            <a:r>
              <a:rPr lang="en-US" i="1" baseline="0" dirty="0"/>
              <a:t>Framework</a:t>
            </a:r>
            <a:r>
              <a:rPr lang="en-US" baseline="0" dirty="0"/>
              <a:t> – What are groups of statements ? Right, Domains. What are the statements of best instructional practices? That’s right, Components. We have talked about elements being important parts of the components.”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(NOTE: A brief presentation of each component should be done. Use the elements listed for each component on the Smart Card. Talk through them in a format comfortable to you – you can name some elements or have participants name them – furnish a brief idea of what each one means. Time for this should be quick as the repetition could be so boring. We want to simply introduce the scope and meaning of all components.)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Here is an example that might be used for Component 1a:</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“Take out your Smart Cards – they are the one page </a:t>
            </a:r>
            <a:r>
              <a:rPr lang="en-US" i="1" baseline="0" dirty="0"/>
              <a:t>Framework</a:t>
            </a:r>
            <a:r>
              <a:rPr lang="en-US" baseline="0" dirty="0"/>
              <a:t> summaries – let’s talk about what </a:t>
            </a:r>
            <a:r>
              <a:rPr lang="en-US" sz="1200" dirty="0">
                <a:latin typeface="Franklin Gothic Medium" panose="020B0603020102020204" pitchFamily="34" charset="0"/>
              </a:rPr>
              <a:t>1a:  Demonstrating</a:t>
            </a:r>
            <a:r>
              <a:rPr lang="en-US" sz="1200" baseline="0" dirty="0">
                <a:latin typeface="Franklin Gothic Medium" panose="020B0603020102020204" pitchFamily="34" charset="0"/>
              </a:rPr>
              <a:t> Knowledge of Content and Pedagogy really means. We can see from the Smart Card that the elements are 1. Knowledge of content and the structure of the discipline which means understanding the ‘big ideas’ and smaller concepts and skills and concepts of the discipline.; 2. Knowledge of prerequisite relationships – can you identify what students must know and be able to do to be successful in the lesson you will be teaching; and 3. Knowledge of content-related pedagogy – Sometimes disciplines will have proven effective instructional strategies – are you aware of those that exist for what you teach?”</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a:latin typeface="Franklin Gothic Medium" panose="020B06030201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a:latin typeface="Franklin Gothic Medium" panose="020B0603020102020204" pitchFamily="34" charset="0"/>
              </a:rPr>
              <a:t>Continue for each component. . . </a:t>
            </a:r>
            <a:endParaRPr lang="en-US" sz="1200" dirty="0">
              <a:latin typeface="Franklin Gothic Medium" panose="020B0603020102020204" pitchFamily="34" charset="0"/>
            </a:endParaRPr>
          </a:p>
          <a:p>
            <a:endParaRPr lang="en-US" dirty="0"/>
          </a:p>
          <a:p>
            <a:r>
              <a:rPr lang="en-US" sz="1200" i="1" kern="1200" dirty="0">
                <a:solidFill>
                  <a:schemeClr val="tx1"/>
                </a:solidFill>
                <a:effectLst/>
                <a:latin typeface="+mn-lt"/>
                <a:ea typeface="+mn-ea"/>
                <a:cs typeface="+mn-cs"/>
              </a:rPr>
              <a:t>Contrast Content if Specialty Educators are in attendance. </a:t>
            </a:r>
            <a:endParaRPr lang="en-US" i="1" dirty="0"/>
          </a:p>
        </p:txBody>
      </p:sp>
      <p:sp>
        <p:nvSpPr>
          <p:cNvPr id="4" name="Slide Number Placeholder 3"/>
          <p:cNvSpPr>
            <a:spLocks noGrp="1"/>
          </p:cNvSpPr>
          <p:nvPr>
            <p:ph type="sldNum" sz="quarter" idx="10"/>
          </p:nvPr>
        </p:nvSpPr>
        <p:spPr/>
        <p:txBody>
          <a:bodyPr/>
          <a:lstStyle/>
          <a:p>
            <a:fld id="{E4A6519A-4063-405B-A3BB-6611EBD0C351}" type="slidenum">
              <a:rPr lang="en-US" smtClean="0"/>
              <a:t>18</a:t>
            </a:fld>
            <a:endParaRPr lang="en-US"/>
          </a:p>
        </p:txBody>
      </p:sp>
    </p:spTree>
    <p:extLst>
      <p:ext uri="{BB962C8B-B14F-4D97-AF65-F5344CB8AC3E}">
        <p14:creationId xmlns:p14="http://schemas.microsoft.com/office/powerpoint/2010/main" val="27238045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Domain 2 is about the creation of a classroom environment that is conducive to learning. When would this domain of practices occur for teachers? That’s right. When they are teaching. Now, let’s look at Domain 2 components.</a:t>
            </a:r>
          </a:p>
          <a:p>
            <a:r>
              <a:rPr lang="en-US" sz="1200" kern="1200" dirty="0">
                <a:solidFill>
                  <a:schemeClr val="tx1"/>
                </a:solidFill>
                <a:effectLst/>
                <a:latin typeface="+mn-lt"/>
                <a:ea typeface="+mn-ea"/>
                <a:cs typeface="+mn-cs"/>
              </a:rPr>
              <a:t> </a:t>
            </a:r>
          </a:p>
          <a:p>
            <a:r>
              <a:rPr lang="en-US" sz="1200" i="1" kern="1200" dirty="0">
                <a:solidFill>
                  <a:schemeClr val="tx1"/>
                </a:solidFill>
                <a:effectLst/>
                <a:latin typeface="+mn-lt"/>
                <a:ea typeface="+mn-ea"/>
                <a:cs typeface="+mn-cs"/>
              </a:rPr>
              <a:t>          Follow your plan for presenting and providing brief explanations of each component and its elements. </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          Contrast Content if Specialty Teachers are present. Environment for a Specialty rubric may be a ‘therapy setting’.</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4A6519A-4063-405B-A3BB-6611EBD0C351}" type="slidenum">
              <a:rPr lang="en-US" smtClean="0"/>
              <a:t>19</a:t>
            </a:fld>
            <a:endParaRPr lang="en-US"/>
          </a:p>
        </p:txBody>
      </p:sp>
    </p:spTree>
    <p:extLst>
      <p:ext uri="{BB962C8B-B14F-4D97-AF65-F5344CB8AC3E}">
        <p14:creationId xmlns:p14="http://schemas.microsoft.com/office/powerpoint/2010/main" val="34070811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TEACHER Domain! – This is what we have been trained to do.</a:t>
            </a:r>
            <a:r>
              <a:rPr lang="en-US" baseline="0" dirty="0"/>
              <a:t> Let’s look at the best practices of teaching, according to our </a:t>
            </a:r>
            <a:r>
              <a:rPr lang="en-US" i="1" baseline="0" dirty="0"/>
              <a:t>Framework.</a:t>
            </a:r>
          </a:p>
          <a:p>
            <a:r>
              <a:rPr lang="en-US" baseline="0" dirty="0"/>
              <a:t>(Note: Again, cover components by brief presentation. </a:t>
            </a:r>
            <a:r>
              <a:rPr lang="en-US" b="1" baseline="0" dirty="0"/>
              <a:t>Remember to include that Component 3c is considered the heart of the framework by Charlotte Danielson.)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i="1"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 Contrast Content if Specialty Teachers are present. </a:t>
            </a:r>
            <a:r>
              <a:rPr lang="en-US" i="1" baseline="0" dirty="0"/>
              <a:t>This may be Delivery of Service for Specialty Areas.</a:t>
            </a:r>
            <a:endParaRPr lang="en-US" i="1" dirty="0"/>
          </a:p>
          <a:p>
            <a:endParaRPr lang="en-US" dirty="0"/>
          </a:p>
        </p:txBody>
      </p:sp>
      <p:sp>
        <p:nvSpPr>
          <p:cNvPr id="4" name="Slide Number Placeholder 3"/>
          <p:cNvSpPr>
            <a:spLocks noGrp="1"/>
          </p:cNvSpPr>
          <p:nvPr>
            <p:ph type="sldNum" sz="quarter" idx="10"/>
          </p:nvPr>
        </p:nvSpPr>
        <p:spPr/>
        <p:txBody>
          <a:bodyPr/>
          <a:lstStyle/>
          <a:p>
            <a:fld id="{E4A6519A-4063-405B-A3BB-6611EBD0C351}" type="slidenum">
              <a:rPr lang="en-US" smtClean="0"/>
              <a:t>20</a:t>
            </a:fld>
            <a:endParaRPr lang="en-US"/>
          </a:p>
        </p:txBody>
      </p:sp>
    </p:spTree>
    <p:extLst>
      <p:ext uri="{BB962C8B-B14F-4D97-AF65-F5344CB8AC3E}">
        <p14:creationId xmlns:p14="http://schemas.microsoft.com/office/powerpoint/2010/main" val="12583812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a:t>
            </a:r>
            <a:r>
              <a:rPr lang="en-US" baseline="0" dirty="0"/>
              <a:t> is the last domain. It is Professional Responsibilities. We noted that Domain 1 happens before you teach, and domains 2 and 3 occur when the lesson is being taught. When do we know if a teacher demonstrates proficiency in Professional Responsibilities? That’s right, after the lesson is taught.</a:t>
            </a:r>
          </a:p>
          <a:p>
            <a:r>
              <a:rPr lang="en-US" baseline="0" dirty="0"/>
              <a:t>Now let’s complete our ‘</a:t>
            </a:r>
            <a:r>
              <a:rPr lang="en-US" i="1" baseline="0" dirty="0"/>
              <a:t>Framework</a:t>
            </a:r>
            <a:r>
              <a:rPr lang="en-US" baseline="0" dirty="0"/>
              <a:t> Walk’ and look at the 6 components of Domain 4.</a:t>
            </a:r>
          </a:p>
          <a:p>
            <a:r>
              <a:rPr lang="en-US" baseline="0" dirty="0"/>
              <a:t>Even Better – let’s see how the domains would match to evidence from what teachers know and do.</a:t>
            </a:r>
          </a:p>
          <a:p>
            <a:r>
              <a:rPr lang="en-US" baseline="0" dirty="0"/>
              <a:t>(Note: The same format will be applied here for Domain 4 components.)</a:t>
            </a:r>
          </a:p>
          <a:p>
            <a:r>
              <a:rPr lang="en-US" sz="1200" i="1" kern="1200" dirty="0">
                <a:solidFill>
                  <a:schemeClr val="tx1"/>
                </a:solidFill>
                <a:effectLst/>
                <a:latin typeface="+mn-lt"/>
                <a:ea typeface="+mn-ea"/>
                <a:cs typeface="+mn-cs"/>
              </a:rPr>
              <a:t> Contrast Content if Specialty Teachers are present. </a:t>
            </a:r>
            <a:endParaRPr lang="en-US" dirty="0"/>
          </a:p>
        </p:txBody>
      </p:sp>
      <p:sp>
        <p:nvSpPr>
          <p:cNvPr id="4" name="Slide Number Placeholder 3"/>
          <p:cNvSpPr>
            <a:spLocks noGrp="1"/>
          </p:cNvSpPr>
          <p:nvPr>
            <p:ph type="sldNum" sz="quarter" idx="10"/>
          </p:nvPr>
        </p:nvSpPr>
        <p:spPr/>
        <p:txBody>
          <a:bodyPr/>
          <a:lstStyle/>
          <a:p>
            <a:fld id="{E4A6519A-4063-405B-A3BB-6611EBD0C351}" type="slidenum">
              <a:rPr lang="en-US" smtClean="0"/>
              <a:t>21</a:t>
            </a:fld>
            <a:endParaRPr lang="en-US"/>
          </a:p>
        </p:txBody>
      </p:sp>
    </p:spTree>
    <p:extLst>
      <p:ext uri="{BB962C8B-B14F-4D97-AF65-F5344CB8AC3E}">
        <p14:creationId xmlns:p14="http://schemas.microsoft.com/office/powerpoint/2010/main" val="24043507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Choose to welcome participants</a:t>
            </a:r>
            <a:r>
              <a:rPr lang="en-US" baseline="0" dirty="0"/>
              <a:t> and introduce yourself and the participants in the format that best suits your situation. </a:t>
            </a:r>
          </a:p>
          <a:p>
            <a:endParaRPr lang="en-US" baseline="0" dirty="0"/>
          </a:p>
          <a:p>
            <a:r>
              <a:rPr lang="en-US" baseline="0" dirty="0"/>
              <a:t>You may like to hold an introductory line-up: by birthdays, by travel distance to training, by the longest name, by the number of pets or who has lived in their house or apartment the longest, or who has had the most careers – </a:t>
            </a:r>
          </a:p>
          <a:p>
            <a:endParaRPr lang="en-US" baseline="0" dirty="0"/>
          </a:p>
          <a:p>
            <a:r>
              <a:rPr lang="en-US" baseline="0" dirty="0"/>
              <a:t>Or participants may already know each other!</a:t>
            </a:r>
            <a:endParaRPr lang="en-US" dirty="0"/>
          </a:p>
        </p:txBody>
      </p:sp>
      <p:sp>
        <p:nvSpPr>
          <p:cNvPr id="4" name="Slide Number Placeholder 3"/>
          <p:cNvSpPr>
            <a:spLocks noGrp="1"/>
          </p:cNvSpPr>
          <p:nvPr>
            <p:ph type="sldNum" sz="quarter" idx="10"/>
          </p:nvPr>
        </p:nvSpPr>
        <p:spPr/>
        <p:txBody>
          <a:bodyPr/>
          <a:lstStyle/>
          <a:p>
            <a:fld id="{5A42FECB-DF90-4BCC-9593-D6F9740C8FA4}" type="slidenum">
              <a:rPr lang="en-US" smtClean="0"/>
              <a:t>2</a:t>
            </a:fld>
            <a:endParaRPr lang="en-US"/>
          </a:p>
        </p:txBody>
      </p:sp>
    </p:spTree>
    <p:extLst>
      <p:ext uri="{BB962C8B-B14F-4D97-AF65-F5344CB8AC3E}">
        <p14:creationId xmlns:p14="http://schemas.microsoft.com/office/powerpoint/2010/main" val="13363925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Process these answers however you prefer</a:t>
            </a:r>
            <a:r>
              <a:rPr lang="en-US" baseline="0" dirty="0"/>
              <a:t> – you can extend into components if your participants and time allow.</a:t>
            </a:r>
            <a:endParaRPr lang="en-US" dirty="0"/>
          </a:p>
          <a:p>
            <a:endParaRPr lang="en-US" dirty="0"/>
          </a:p>
          <a:p>
            <a:r>
              <a:rPr lang="en-US" dirty="0"/>
              <a:t>1. Domain</a:t>
            </a:r>
            <a:r>
              <a:rPr lang="en-US" baseline="0" dirty="0"/>
              <a:t> 2</a:t>
            </a:r>
            <a:endParaRPr lang="en-US" dirty="0"/>
          </a:p>
          <a:p>
            <a:r>
              <a:rPr lang="en-US" dirty="0"/>
              <a:t>2. Domain</a:t>
            </a:r>
            <a:r>
              <a:rPr lang="en-US" baseline="0" dirty="0"/>
              <a:t> 1</a:t>
            </a:r>
            <a:endParaRPr lang="en-US" dirty="0"/>
          </a:p>
          <a:p>
            <a:r>
              <a:rPr lang="en-US" dirty="0"/>
              <a:t>3. Domain</a:t>
            </a:r>
            <a:r>
              <a:rPr lang="en-US" baseline="0" dirty="0"/>
              <a:t> 4</a:t>
            </a:r>
            <a:endParaRPr lang="en-US" dirty="0"/>
          </a:p>
          <a:p>
            <a:r>
              <a:rPr lang="en-US" dirty="0"/>
              <a:t>4. Domain</a:t>
            </a:r>
            <a:r>
              <a:rPr lang="en-US" baseline="0" dirty="0"/>
              <a:t> 3</a:t>
            </a:r>
            <a:endParaRPr lang="en-US" dirty="0"/>
          </a:p>
        </p:txBody>
      </p:sp>
      <p:sp>
        <p:nvSpPr>
          <p:cNvPr id="4" name="Slide Number Placeholder 3"/>
          <p:cNvSpPr>
            <a:spLocks noGrp="1"/>
          </p:cNvSpPr>
          <p:nvPr>
            <p:ph type="sldNum" sz="quarter" idx="10"/>
          </p:nvPr>
        </p:nvSpPr>
        <p:spPr/>
        <p:txBody>
          <a:bodyPr/>
          <a:lstStyle/>
          <a:p>
            <a:fld id="{5A42FECB-DF90-4BCC-9593-D6F9740C8FA4}" type="slidenum">
              <a:rPr lang="en-US" smtClean="0"/>
              <a:t>22</a:t>
            </a:fld>
            <a:endParaRPr lang="en-US"/>
          </a:p>
        </p:txBody>
      </p:sp>
    </p:spTree>
    <p:extLst>
      <p:ext uri="{BB962C8B-B14F-4D97-AF65-F5344CB8AC3E}">
        <p14:creationId xmlns:p14="http://schemas.microsoft.com/office/powerpoint/2010/main" val="12863193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Process these answers however you prefer</a:t>
            </a:r>
            <a:r>
              <a:rPr lang="en-US" baseline="0" dirty="0"/>
              <a:t> – you can extend into components if your participants and time allow.</a:t>
            </a:r>
            <a:endParaRPr lang="en-US" dirty="0"/>
          </a:p>
          <a:p>
            <a:endParaRPr lang="en-US" dirty="0"/>
          </a:p>
          <a:p>
            <a:r>
              <a:rPr lang="en-US" dirty="0"/>
              <a:t>1. Domain</a:t>
            </a:r>
            <a:r>
              <a:rPr lang="en-US" baseline="0" dirty="0"/>
              <a:t> 3</a:t>
            </a:r>
            <a:endParaRPr lang="en-US" dirty="0"/>
          </a:p>
          <a:p>
            <a:r>
              <a:rPr lang="en-US" dirty="0"/>
              <a:t>2. Domain</a:t>
            </a:r>
            <a:r>
              <a:rPr lang="en-US" baseline="0" dirty="0"/>
              <a:t> 1</a:t>
            </a:r>
            <a:endParaRPr lang="en-US" dirty="0"/>
          </a:p>
          <a:p>
            <a:r>
              <a:rPr lang="en-US" dirty="0"/>
              <a:t>3. Domain</a:t>
            </a:r>
            <a:r>
              <a:rPr lang="en-US" baseline="0" dirty="0"/>
              <a:t> 2</a:t>
            </a:r>
            <a:endParaRPr lang="en-US" dirty="0"/>
          </a:p>
          <a:p>
            <a:r>
              <a:rPr lang="en-US" dirty="0"/>
              <a:t>4. Domain</a:t>
            </a:r>
            <a:r>
              <a:rPr lang="en-US" baseline="0" dirty="0"/>
              <a:t> 4</a:t>
            </a:r>
            <a:endParaRPr lang="en-US" dirty="0"/>
          </a:p>
          <a:p>
            <a:r>
              <a:rPr lang="en-US" dirty="0"/>
              <a:t>5. Domain</a:t>
            </a:r>
            <a:r>
              <a:rPr lang="en-US" baseline="0" dirty="0"/>
              <a:t> 4</a:t>
            </a:r>
            <a:endParaRPr lang="en-US" dirty="0"/>
          </a:p>
        </p:txBody>
      </p:sp>
      <p:sp>
        <p:nvSpPr>
          <p:cNvPr id="4" name="Slide Number Placeholder 3"/>
          <p:cNvSpPr>
            <a:spLocks noGrp="1"/>
          </p:cNvSpPr>
          <p:nvPr>
            <p:ph type="sldNum" sz="quarter" idx="10"/>
          </p:nvPr>
        </p:nvSpPr>
        <p:spPr/>
        <p:txBody>
          <a:bodyPr/>
          <a:lstStyle/>
          <a:p>
            <a:fld id="{5A42FECB-DF90-4BCC-9593-D6F9740C8FA4}" type="slidenum">
              <a:rPr lang="en-US" smtClean="0"/>
              <a:t>23</a:t>
            </a:fld>
            <a:endParaRPr lang="en-US"/>
          </a:p>
        </p:txBody>
      </p:sp>
    </p:spTree>
    <p:extLst>
      <p:ext uri="{BB962C8B-B14F-4D97-AF65-F5344CB8AC3E}">
        <p14:creationId xmlns:p14="http://schemas.microsoft.com/office/powerpoint/2010/main" val="31088540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Process these answers however you prefer</a:t>
            </a:r>
            <a:r>
              <a:rPr lang="en-US" baseline="0" dirty="0"/>
              <a:t> – you can extend into components if your participants and time allow.</a:t>
            </a:r>
            <a:endParaRPr lang="en-US" dirty="0"/>
          </a:p>
          <a:p>
            <a:endParaRPr lang="en-US" dirty="0"/>
          </a:p>
          <a:p>
            <a:r>
              <a:rPr lang="en-US" dirty="0"/>
              <a:t>1. Domain</a:t>
            </a:r>
            <a:r>
              <a:rPr lang="en-US" baseline="0" dirty="0"/>
              <a:t> 2</a:t>
            </a:r>
            <a:endParaRPr lang="en-US" dirty="0"/>
          </a:p>
          <a:p>
            <a:r>
              <a:rPr lang="en-US" dirty="0"/>
              <a:t>2. Domain</a:t>
            </a:r>
            <a:r>
              <a:rPr lang="en-US" baseline="0" dirty="0"/>
              <a:t> 2</a:t>
            </a:r>
            <a:endParaRPr lang="en-US" dirty="0"/>
          </a:p>
          <a:p>
            <a:r>
              <a:rPr lang="en-US" dirty="0"/>
              <a:t>3. Domain</a:t>
            </a:r>
            <a:r>
              <a:rPr lang="en-US" baseline="0" dirty="0"/>
              <a:t> 2</a:t>
            </a:r>
            <a:endParaRPr lang="en-US" dirty="0"/>
          </a:p>
          <a:p>
            <a:r>
              <a:rPr lang="en-US" dirty="0"/>
              <a:t>4. Domain</a:t>
            </a:r>
            <a:r>
              <a:rPr lang="en-US" baseline="0" dirty="0"/>
              <a:t> 3</a:t>
            </a:r>
            <a:endParaRPr lang="en-US" dirty="0"/>
          </a:p>
          <a:p>
            <a:r>
              <a:rPr lang="en-US" dirty="0"/>
              <a:t>5. Domain 2</a:t>
            </a:r>
          </a:p>
        </p:txBody>
      </p:sp>
      <p:sp>
        <p:nvSpPr>
          <p:cNvPr id="4" name="Slide Number Placeholder 3"/>
          <p:cNvSpPr>
            <a:spLocks noGrp="1"/>
          </p:cNvSpPr>
          <p:nvPr>
            <p:ph type="sldNum" sz="quarter" idx="10"/>
          </p:nvPr>
        </p:nvSpPr>
        <p:spPr/>
        <p:txBody>
          <a:bodyPr/>
          <a:lstStyle/>
          <a:p>
            <a:fld id="{5A42FECB-DF90-4BCC-9593-D6F9740C8FA4}" type="slidenum">
              <a:rPr lang="en-US" smtClean="0"/>
              <a:t>24</a:t>
            </a:fld>
            <a:endParaRPr lang="en-US"/>
          </a:p>
        </p:txBody>
      </p:sp>
    </p:spTree>
    <p:extLst>
      <p:ext uri="{BB962C8B-B14F-4D97-AF65-F5344CB8AC3E}">
        <p14:creationId xmlns:p14="http://schemas.microsoft.com/office/powerpoint/2010/main" val="23511952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“We know that the </a:t>
            </a:r>
            <a:r>
              <a:rPr lang="en-US" sz="1200" i="1" kern="1200" dirty="0">
                <a:solidFill>
                  <a:schemeClr val="tx1"/>
                </a:solidFill>
                <a:effectLst/>
                <a:latin typeface="+mn-lt"/>
                <a:ea typeface="+mn-ea"/>
                <a:cs typeface="+mn-cs"/>
              </a:rPr>
              <a:t>Framework for Teaching</a:t>
            </a:r>
            <a:r>
              <a:rPr lang="en-US" sz="1200" kern="1200" dirty="0">
                <a:solidFill>
                  <a:schemeClr val="tx1"/>
                </a:solidFill>
                <a:effectLst/>
                <a:latin typeface="+mn-lt"/>
                <a:ea typeface="+mn-ea"/>
                <a:cs typeface="+mn-cs"/>
              </a:rPr>
              <a:t> was created to incorporate additional concepts. The common themes of the </a:t>
            </a:r>
            <a:r>
              <a:rPr lang="en-US" sz="1200" i="1" kern="1200" dirty="0">
                <a:solidFill>
                  <a:schemeClr val="tx1"/>
                </a:solidFill>
                <a:effectLst/>
                <a:latin typeface="+mn-lt"/>
                <a:ea typeface="+mn-ea"/>
                <a:cs typeface="+mn-cs"/>
              </a:rPr>
              <a:t>Framework </a:t>
            </a:r>
            <a:r>
              <a:rPr lang="en-US" sz="1200" kern="1200" dirty="0">
                <a:solidFill>
                  <a:schemeClr val="tx1"/>
                </a:solidFill>
                <a:effectLst/>
                <a:latin typeface="+mn-lt"/>
                <a:ea typeface="+mn-ea"/>
                <a:cs typeface="+mn-cs"/>
              </a:rPr>
              <a:t>are here. (Read the bullets.) These each apply to more than one component of the framework.”</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ACTIVITY: (Divide participants into groups of 7, if possible. If you are not able to do that group as best fits.) Let’s work together to place the each component (ex. 2a, 3b) with the theme it includes. Allow elbow partners to share answers to narrow time for this. You may take time for random sharing after completion of activity. Point out that there are multiple choices to this activity as many components will lend to each theme.</a:t>
            </a:r>
          </a:p>
          <a:p>
            <a:r>
              <a:rPr lang="en-US" sz="1200" kern="1200" dirty="0">
                <a:solidFill>
                  <a:schemeClr val="tx1"/>
                </a:solidFill>
                <a:effectLst/>
                <a:latin typeface="+mn-lt"/>
                <a:ea typeface="+mn-ea"/>
                <a:cs typeface="+mn-cs"/>
              </a:rPr>
              <a:t> </a:t>
            </a:r>
          </a:p>
          <a:p>
            <a:r>
              <a:rPr lang="en-US" sz="1200" i="1" kern="1200" dirty="0">
                <a:solidFill>
                  <a:schemeClr val="tx1"/>
                </a:solidFill>
                <a:effectLst/>
                <a:latin typeface="+mn-lt"/>
                <a:ea typeface="+mn-ea"/>
                <a:cs typeface="+mn-cs"/>
              </a:rPr>
              <a:t>Themes in  content of Specialty Rubrics will also be found.</a:t>
            </a:r>
            <a:endParaRPr lang="en-US" dirty="0"/>
          </a:p>
        </p:txBody>
      </p:sp>
      <p:sp>
        <p:nvSpPr>
          <p:cNvPr id="4" name="Slide Number Placeholder 3"/>
          <p:cNvSpPr>
            <a:spLocks noGrp="1"/>
          </p:cNvSpPr>
          <p:nvPr>
            <p:ph type="sldNum" sz="quarter" idx="10"/>
          </p:nvPr>
        </p:nvSpPr>
        <p:spPr/>
        <p:txBody>
          <a:bodyPr/>
          <a:lstStyle/>
          <a:p>
            <a:fld id="{E4A6519A-4063-405B-A3BB-6611EBD0C351}" type="slidenum">
              <a:rPr lang="en-US" smtClean="0"/>
              <a:t>25</a:t>
            </a:fld>
            <a:endParaRPr lang="en-US" dirty="0"/>
          </a:p>
        </p:txBody>
      </p:sp>
    </p:spTree>
    <p:extLst>
      <p:ext uri="{BB962C8B-B14F-4D97-AF65-F5344CB8AC3E}">
        <p14:creationId xmlns:p14="http://schemas.microsoft.com/office/powerpoint/2010/main" val="5469949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extLst/>
        </p:spPr>
        <p:txBody>
          <a:bodyPr/>
          <a:lstStyle>
            <a:lvl1pPr eaLnBrk="0" hangingPunct="0">
              <a:defRPr>
                <a:solidFill>
                  <a:schemeClr val="tx1"/>
                </a:solidFill>
                <a:latin typeface="Arial" pitchFamily="34" charset="0"/>
              </a:defRPr>
            </a:lvl1pPr>
            <a:lvl2pPr marL="756982" indent="-291147" eaLnBrk="0" hangingPunct="0">
              <a:defRPr>
                <a:solidFill>
                  <a:schemeClr val="tx1"/>
                </a:solidFill>
                <a:latin typeface="Arial" pitchFamily="34" charset="0"/>
              </a:defRPr>
            </a:lvl2pPr>
            <a:lvl3pPr marL="1164589" indent="-232917" eaLnBrk="0" hangingPunct="0">
              <a:defRPr>
                <a:solidFill>
                  <a:schemeClr val="tx1"/>
                </a:solidFill>
                <a:latin typeface="Arial" pitchFamily="34" charset="0"/>
              </a:defRPr>
            </a:lvl3pPr>
            <a:lvl4pPr marL="1630423" indent="-232917" eaLnBrk="0" hangingPunct="0">
              <a:defRPr>
                <a:solidFill>
                  <a:schemeClr val="tx1"/>
                </a:solidFill>
                <a:latin typeface="Arial" pitchFamily="34" charset="0"/>
              </a:defRPr>
            </a:lvl4pPr>
            <a:lvl5pPr marL="2096259" indent="-232917" eaLnBrk="0" hangingPunct="0">
              <a:defRPr>
                <a:solidFill>
                  <a:schemeClr val="tx1"/>
                </a:solidFill>
                <a:latin typeface="Arial" pitchFamily="34" charset="0"/>
              </a:defRPr>
            </a:lvl5pPr>
            <a:lvl6pPr marL="2562094" indent="-232917" eaLnBrk="0" fontAlgn="base" hangingPunct="0">
              <a:spcBef>
                <a:spcPct val="0"/>
              </a:spcBef>
              <a:spcAft>
                <a:spcPct val="0"/>
              </a:spcAft>
              <a:defRPr>
                <a:solidFill>
                  <a:schemeClr val="tx1"/>
                </a:solidFill>
                <a:latin typeface="Arial" pitchFamily="34" charset="0"/>
              </a:defRPr>
            </a:lvl6pPr>
            <a:lvl7pPr marL="3027929" indent="-232917" eaLnBrk="0" fontAlgn="base" hangingPunct="0">
              <a:spcBef>
                <a:spcPct val="0"/>
              </a:spcBef>
              <a:spcAft>
                <a:spcPct val="0"/>
              </a:spcAft>
              <a:defRPr>
                <a:solidFill>
                  <a:schemeClr val="tx1"/>
                </a:solidFill>
                <a:latin typeface="Arial" pitchFamily="34" charset="0"/>
              </a:defRPr>
            </a:lvl7pPr>
            <a:lvl8pPr marL="3493764" indent="-232917" eaLnBrk="0" fontAlgn="base" hangingPunct="0">
              <a:spcBef>
                <a:spcPct val="0"/>
              </a:spcBef>
              <a:spcAft>
                <a:spcPct val="0"/>
              </a:spcAft>
              <a:defRPr>
                <a:solidFill>
                  <a:schemeClr val="tx1"/>
                </a:solidFill>
                <a:latin typeface="Arial" pitchFamily="34" charset="0"/>
              </a:defRPr>
            </a:lvl8pPr>
            <a:lvl9pPr marL="3959600" indent="-232917" eaLnBrk="0" fontAlgn="base" hangingPunct="0">
              <a:spcBef>
                <a:spcPct val="0"/>
              </a:spcBef>
              <a:spcAft>
                <a:spcPct val="0"/>
              </a:spcAft>
              <a:defRPr>
                <a:solidFill>
                  <a:schemeClr val="tx1"/>
                </a:solidFill>
                <a:latin typeface="Arial" pitchFamily="34" charset="0"/>
              </a:defRPr>
            </a:lvl9pPr>
          </a:lstStyle>
          <a:p>
            <a:pPr eaLnBrk="1" hangingPunct="1">
              <a:defRPr/>
            </a:pPr>
            <a:fld id="{62FA6BE0-7BC0-4EFB-842A-49FF4B7C994F}" type="slidenum">
              <a:rPr lang="en-US" smtClean="0"/>
              <a:pPr eaLnBrk="1" hangingPunct="1">
                <a:defRPr/>
              </a:pPr>
              <a:t>26</a:t>
            </a:fld>
            <a:endParaRPr lang="en-US" dirty="0"/>
          </a:p>
        </p:txBody>
      </p:sp>
      <p:sp>
        <p:nvSpPr>
          <p:cNvPr id="82947" name="Rectangle 2"/>
          <p:cNvSpPr>
            <a:spLocks noGrp="1" noRot="1" noChangeAspect="1" noChangeArrowheads="1" noTextEdit="1"/>
          </p:cNvSpPr>
          <p:nvPr>
            <p:ph type="sldImg"/>
          </p:nvPr>
        </p:nvSpPr>
        <p:spPr>
          <a:xfrm>
            <a:off x="390525" y="685800"/>
            <a:ext cx="6229350" cy="3505200"/>
          </a:xfrm>
          <a:ln/>
        </p:spPr>
      </p:sp>
      <p:sp>
        <p:nvSpPr>
          <p:cNvPr id="82948" name="Rectangle 3"/>
          <p:cNvSpPr>
            <a:spLocks noGrp="1" noChangeArrowheads="1"/>
          </p:cNvSpPr>
          <p:nvPr>
            <p:ph type="body" idx="1"/>
          </p:nvPr>
        </p:nvSpPr>
        <p:spPr>
          <a:xfrm>
            <a:off x="915990" y="4419602"/>
            <a:ext cx="5178425" cy="4191000"/>
          </a:xfrm>
          <a:noFill/>
          <a:ln/>
        </p:spPr>
        <p:txBody>
          <a:bodyPr/>
          <a:lstStyle/>
          <a:p>
            <a:pPr eaLnBrk="1" hangingPunct="1"/>
            <a:r>
              <a:rPr lang="en-US" dirty="0">
                <a:latin typeface="Arial" charset="0"/>
              </a:rPr>
              <a:t>Let’s review what we know about the design</a:t>
            </a:r>
            <a:r>
              <a:rPr lang="en-US" baseline="0" dirty="0">
                <a:latin typeface="Arial" charset="0"/>
              </a:rPr>
              <a:t> of the Arkansas TESS Rubric:</a:t>
            </a:r>
          </a:p>
          <a:p>
            <a:pPr eaLnBrk="1" hangingPunct="1"/>
            <a:r>
              <a:rPr lang="en-US" baseline="0" dirty="0">
                <a:latin typeface="Arial" charset="0"/>
              </a:rPr>
              <a:t>Allow whole group responses as you remind participants of the </a:t>
            </a:r>
            <a:r>
              <a:rPr lang="en-US" i="1" baseline="0" dirty="0">
                <a:latin typeface="Arial" charset="0"/>
              </a:rPr>
              <a:t>Framework for Teaching </a:t>
            </a:r>
            <a:r>
              <a:rPr lang="en-US" baseline="0" dirty="0">
                <a:latin typeface="Arial" charset="0"/>
              </a:rPr>
              <a:t>– who designed it – how it is organized.</a:t>
            </a:r>
          </a:p>
          <a:p>
            <a:pPr eaLnBrk="1" hangingPunct="1"/>
            <a:r>
              <a:rPr lang="en-US" baseline="0" dirty="0">
                <a:latin typeface="Arial" charset="0"/>
              </a:rPr>
              <a:t>(Brief review of concepts here.) </a:t>
            </a:r>
          </a:p>
          <a:p>
            <a:pPr eaLnBrk="1" hangingPunct="1"/>
            <a:r>
              <a:rPr lang="en-US" baseline="0" dirty="0">
                <a:latin typeface="Arial" charset="0"/>
              </a:rPr>
              <a:t>We now know that the </a:t>
            </a:r>
            <a:r>
              <a:rPr lang="en-US" i="1" baseline="0" dirty="0">
                <a:latin typeface="Arial" charset="0"/>
              </a:rPr>
              <a:t>Framework</a:t>
            </a:r>
            <a:r>
              <a:rPr lang="en-US" baseline="0" dirty="0">
                <a:latin typeface="Arial" charset="0"/>
              </a:rPr>
              <a:t> tell us ‘what effective teachers know’, but it also tells us ‘What an accomplished teacher does in the performance of his/her duties’. This is shown in the </a:t>
            </a:r>
            <a:r>
              <a:rPr lang="en-US" i="1" baseline="0" dirty="0">
                <a:latin typeface="Arial" charset="0"/>
              </a:rPr>
              <a:t>Framework</a:t>
            </a:r>
            <a:r>
              <a:rPr lang="en-US" baseline="0" dirty="0">
                <a:latin typeface="Arial" charset="0"/>
              </a:rPr>
              <a:t> by categories known as ‘Levels of Performance’. Each teacher’s instructional work will prove a rating, so, in addition to what we’ve learned about the design of the </a:t>
            </a:r>
            <a:r>
              <a:rPr lang="en-US" i="1" baseline="0" dirty="0">
                <a:latin typeface="Arial" charset="0"/>
              </a:rPr>
              <a:t>Framework, </a:t>
            </a:r>
            <a:r>
              <a:rPr lang="en-US" baseline="0" dirty="0">
                <a:latin typeface="Arial" charset="0"/>
              </a:rPr>
              <a:t>each component has descriptors for four levels of instructional practice. The levels are Unsatisfactory, Basic, Proficient, and Distinguished. As you become familiar with the </a:t>
            </a:r>
            <a:r>
              <a:rPr lang="en-US" i="1" baseline="0" dirty="0">
                <a:latin typeface="Arial" charset="0"/>
              </a:rPr>
              <a:t>Framework</a:t>
            </a:r>
            <a:r>
              <a:rPr lang="en-US" baseline="0" dirty="0">
                <a:latin typeface="Arial" charset="0"/>
              </a:rPr>
              <a:t>, you can see that each level will be described consistently. </a:t>
            </a:r>
          </a:p>
          <a:p>
            <a:pPr eaLnBrk="1" hangingPunct="1"/>
            <a:r>
              <a:rPr lang="en-US" baseline="0" dirty="0">
                <a:latin typeface="Arial" charset="0"/>
              </a:rPr>
              <a:t>(Note: Click to bring in each list of level vocabulary and talk through them.) </a:t>
            </a:r>
          </a:p>
          <a:p>
            <a:pPr eaLnBrk="1" hangingPunct="1"/>
            <a:r>
              <a:rPr lang="en-US" baseline="0" dirty="0">
                <a:latin typeface="Arial" charset="0"/>
              </a:rPr>
              <a:t>Here is what we know about teachers at each level:</a:t>
            </a:r>
          </a:p>
          <a:p>
            <a:pPr eaLnBrk="1" hangingPunct="1"/>
            <a:r>
              <a:rPr lang="en-US" dirty="0">
                <a:solidFill>
                  <a:srgbClr val="FF0000"/>
                </a:solidFill>
                <a:latin typeface="Arial" charset="0"/>
              </a:rPr>
              <a:t>UNSATISFACTORY</a:t>
            </a:r>
          </a:p>
          <a:p>
            <a:pPr eaLnBrk="1" hangingPunct="1"/>
            <a:r>
              <a:rPr lang="en-US" dirty="0">
                <a:solidFill>
                  <a:srgbClr val="FF0000"/>
                </a:solidFill>
                <a:latin typeface="Arial" charset="0"/>
              </a:rPr>
              <a:t>The</a:t>
            </a:r>
            <a:r>
              <a:rPr lang="en-US" baseline="0" dirty="0">
                <a:solidFill>
                  <a:srgbClr val="FF0000"/>
                </a:solidFill>
                <a:latin typeface="Arial" charset="0"/>
              </a:rPr>
              <a:t> teacher performing at the Unsatisfactory level does not yet appear to understand the concepts underlying the component. This teacher must work on the fundamental practices associated with the elements to grow and develop into proper performance. In some areas of practice, performance at the Unsatisfactory level represents teaching that is below the licensing standard of “DO NO HARM”.</a:t>
            </a:r>
          </a:p>
          <a:p>
            <a:pPr eaLnBrk="1" hangingPunct="1"/>
            <a:r>
              <a:rPr lang="en-US" baseline="0" dirty="0">
                <a:solidFill>
                  <a:srgbClr val="FF0000"/>
                </a:solidFill>
                <a:latin typeface="Arial" charset="0"/>
              </a:rPr>
              <a:t>BASIC</a:t>
            </a:r>
          </a:p>
          <a:p>
            <a:pPr eaLnBrk="1" hangingPunct="1"/>
            <a:r>
              <a:rPr lang="en-US" baseline="0" dirty="0">
                <a:solidFill>
                  <a:srgbClr val="FF0000"/>
                </a:solidFill>
                <a:latin typeface="Arial" charset="0"/>
              </a:rPr>
              <a:t>The teacher performing at the Basic level appears to understand the concepts underlying the component and attempts to implement its elements, but implementation is sporadic, intermittent, or otherwise not entirely successful. Additional training and practice should lead a teacher to become proficient.</a:t>
            </a:r>
          </a:p>
          <a:p>
            <a:pPr eaLnBrk="1" hangingPunct="1"/>
            <a:r>
              <a:rPr lang="en-US" baseline="0" dirty="0">
                <a:solidFill>
                  <a:srgbClr val="FF0000"/>
                </a:solidFill>
                <a:latin typeface="Arial" charset="0"/>
              </a:rPr>
              <a:t>PROFICIENT</a:t>
            </a:r>
          </a:p>
          <a:p>
            <a:pPr eaLnBrk="1" hangingPunct="1"/>
            <a:r>
              <a:rPr lang="en-US" baseline="0" dirty="0">
                <a:solidFill>
                  <a:srgbClr val="FF0000"/>
                </a:solidFill>
                <a:latin typeface="Arial" charset="0"/>
              </a:rPr>
              <a:t>The teacher performing at the Proficient level clearly understands the concepts underlying the component and implements it well. Most experienced, capable teachers will regard themselves -  and be regarded by others -  as performing at this level. Teachers at the Proficient level are experienced, professional educators. They thoroughly know their content; they know their students; they know the curriculum, and they have a broad repertoire of strategies and activities to use with </a:t>
            </a:r>
            <a:r>
              <a:rPr lang="en-US" baseline="0" dirty="0" err="1">
                <a:solidFill>
                  <a:srgbClr val="FF0000"/>
                </a:solidFill>
                <a:latin typeface="Arial" charset="0"/>
              </a:rPr>
              <a:t>studentscan</a:t>
            </a:r>
            <a:r>
              <a:rPr lang="en-US" baseline="0" dirty="0">
                <a:solidFill>
                  <a:srgbClr val="FF0000"/>
                </a:solidFill>
                <a:latin typeface="Arial" charset="0"/>
              </a:rPr>
              <a:t> easily move to ‘Plan B’ if that turns out to be necessary. These teachers have mastered the work of teaching while working to improve their practice. They can serve as resources to one another as they participate in the professional learning community.</a:t>
            </a:r>
          </a:p>
          <a:p>
            <a:pPr eaLnBrk="1" hangingPunct="1"/>
            <a:r>
              <a:rPr lang="en-US" baseline="0" dirty="0">
                <a:solidFill>
                  <a:srgbClr val="FF0000"/>
                </a:solidFill>
                <a:latin typeface="Arial" charset="0"/>
              </a:rPr>
              <a:t>DISTINGUISHED</a:t>
            </a:r>
          </a:p>
          <a:p>
            <a:pPr eaLnBrk="1" hangingPunct="1"/>
            <a:r>
              <a:rPr lang="en-US" baseline="0" dirty="0">
                <a:solidFill>
                  <a:srgbClr val="FF0000"/>
                </a:solidFill>
                <a:latin typeface="Arial" charset="0"/>
              </a:rPr>
              <a:t>Teachers performing at the Distinguished level are master teachers and make a contribution to the field, both in and outside their school. Their classrooms operate at a qualitatively different level from those of other teachers. Such classrooms consist of a community of learners, with students highly motivated and engaged and assuming considerable responsibility for their own learning. All the common themes are manifested as appropriate, in the classroom of a Distinguished teacher. </a:t>
            </a:r>
          </a:p>
          <a:p>
            <a:pPr eaLnBrk="1" hangingPunct="1"/>
            <a:r>
              <a:rPr lang="en-US" baseline="0" dirty="0">
                <a:solidFill>
                  <a:srgbClr val="FF0000"/>
                </a:solidFill>
                <a:latin typeface="Arial" charset="0"/>
              </a:rPr>
              <a:t>Distinguished-level performance is very high performance. Some teachers (particularly in some situations) may never attain it consistently. Some educators have said, “Distinguished-level performance is a good place to visit, but don’t expect to live there.”</a:t>
            </a:r>
          </a:p>
          <a:p>
            <a:pPr eaLnBrk="1" hangingPunct="1"/>
            <a:r>
              <a:rPr lang="en-US" baseline="0" dirty="0">
                <a:solidFill>
                  <a:srgbClr val="FF0000"/>
                </a:solidFill>
                <a:latin typeface="Arial" charset="0"/>
              </a:rPr>
              <a:t>The student component is important. In some instances it is a challenge to create a community of learners, but Distinguished-level remains a goal for all teachers, regardless of the challenges. </a:t>
            </a:r>
          </a:p>
          <a:p>
            <a:pPr eaLnBrk="1" hangingPunct="1"/>
            <a:endParaRPr lang="en-US" baseline="0" dirty="0">
              <a:solidFill>
                <a:srgbClr val="FF0000"/>
              </a:solidFill>
              <a:latin typeface="Arial" charset="0"/>
            </a:endParaRPr>
          </a:p>
          <a:p>
            <a:pPr eaLnBrk="1" hangingPunct="1"/>
            <a:r>
              <a:rPr lang="en-US" baseline="0" dirty="0">
                <a:solidFill>
                  <a:srgbClr val="FF0000"/>
                </a:solidFill>
                <a:latin typeface="Arial" charset="0"/>
              </a:rPr>
              <a:t>One way to think of these might be to remember swimmers:</a:t>
            </a:r>
          </a:p>
          <a:p>
            <a:pPr eaLnBrk="1" hangingPunct="1"/>
            <a:r>
              <a:rPr lang="en-US" baseline="0" dirty="0">
                <a:solidFill>
                  <a:srgbClr val="FF0000"/>
                </a:solidFill>
                <a:latin typeface="Arial" charset="0"/>
              </a:rPr>
              <a:t>A swimmer at Unsatisfactory could be compared to a non-swimmer who has been thrown into deep water and is drowning.</a:t>
            </a:r>
          </a:p>
          <a:p>
            <a:pPr eaLnBrk="1" hangingPunct="1"/>
            <a:r>
              <a:rPr lang="en-US" baseline="0" dirty="0">
                <a:solidFill>
                  <a:srgbClr val="FF0000"/>
                </a:solidFill>
                <a:latin typeface="Arial" charset="0"/>
              </a:rPr>
              <a:t>At Basic level, the swimmer can dog paddle, but nothing else. Basic can get across the lake, but may be swamped if any waves come up.</a:t>
            </a:r>
          </a:p>
          <a:p>
            <a:pPr eaLnBrk="1" hangingPunct="1"/>
            <a:r>
              <a:rPr lang="en-US" baseline="0" dirty="0">
                <a:solidFill>
                  <a:srgbClr val="FF0000"/>
                </a:solidFill>
                <a:latin typeface="Arial" charset="0"/>
              </a:rPr>
              <a:t>The Proficient level swimmer knows several different strokes and when to use them – and will do it successfully.</a:t>
            </a:r>
          </a:p>
          <a:p>
            <a:pPr eaLnBrk="1" hangingPunct="1"/>
            <a:r>
              <a:rPr lang="en-US" baseline="0" dirty="0">
                <a:solidFill>
                  <a:srgbClr val="FF0000"/>
                </a:solidFill>
                <a:latin typeface="Arial" charset="0"/>
              </a:rPr>
              <a:t>A Distinguished swimmer is the competitive swimmer who is perfecting strokes – or is the swimming teacher.</a:t>
            </a:r>
            <a:endParaRPr lang="en-US" dirty="0">
              <a:solidFill>
                <a:srgbClr val="FF0000"/>
              </a:solidFill>
              <a:latin typeface="Arial" charset="0"/>
            </a:endParaRPr>
          </a:p>
        </p:txBody>
      </p:sp>
    </p:spTree>
    <p:extLst>
      <p:ext uri="{BB962C8B-B14F-4D97-AF65-F5344CB8AC3E}">
        <p14:creationId xmlns:p14="http://schemas.microsoft.com/office/powerpoint/2010/main" val="373298917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When observing a lesson, evaluators will gather evidence in these areas. Which one of these areas would these evidence statements belong to?</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assignment is on the board for students to do while roll is taken. (2. Environment) </a:t>
            </a:r>
          </a:p>
          <a:p>
            <a:r>
              <a:rPr lang="en-US" sz="1200" kern="1200" dirty="0">
                <a:solidFill>
                  <a:schemeClr val="tx1"/>
                </a:solidFill>
                <a:effectLst/>
                <a:latin typeface="+mn-lt"/>
                <a:ea typeface="+mn-ea"/>
                <a:cs typeface="+mn-cs"/>
              </a:rPr>
              <a:t>The teacher stands by the door, greeting students as they enter. (3. Teacher behavior) </a:t>
            </a:r>
          </a:p>
          <a:p>
            <a:r>
              <a:rPr lang="en-US" sz="1200" kern="1200" dirty="0">
                <a:solidFill>
                  <a:schemeClr val="tx1"/>
                </a:solidFill>
                <a:effectLst/>
                <a:latin typeface="+mn-lt"/>
                <a:ea typeface="+mn-ea"/>
                <a:cs typeface="+mn-cs"/>
              </a:rPr>
              <a:t>Three students out of eighteen offer nearly all the comments during discussion. (4.Numeric statement)</a:t>
            </a:r>
          </a:p>
          <a:p>
            <a:r>
              <a:rPr lang="en-US" sz="1200" kern="1200" dirty="0">
                <a:solidFill>
                  <a:schemeClr val="tx1"/>
                </a:solidFill>
                <a:effectLst/>
                <a:latin typeface="+mn-lt"/>
                <a:ea typeface="+mn-ea"/>
                <a:cs typeface="+mn-cs"/>
              </a:rPr>
              <a:t>“Could one person from each table collect the materials?” (1. Verbatim quote)</a:t>
            </a:r>
            <a:endParaRPr lang="en-US" dirty="0"/>
          </a:p>
        </p:txBody>
      </p:sp>
      <p:sp>
        <p:nvSpPr>
          <p:cNvPr id="4" name="Slide Number Placeholder 3"/>
          <p:cNvSpPr>
            <a:spLocks noGrp="1"/>
          </p:cNvSpPr>
          <p:nvPr>
            <p:ph type="sldNum" sz="quarter" idx="10"/>
          </p:nvPr>
        </p:nvSpPr>
        <p:spPr/>
        <p:txBody>
          <a:bodyPr/>
          <a:lstStyle/>
          <a:p>
            <a:fld id="{E4A6519A-4063-405B-A3BB-6611EBD0C351}" type="slidenum">
              <a:rPr lang="en-US" smtClean="0"/>
              <a:t>27</a:t>
            </a:fld>
            <a:endParaRPr lang="en-US" dirty="0"/>
          </a:p>
        </p:txBody>
      </p:sp>
    </p:spTree>
    <p:extLst>
      <p:ext uri="{BB962C8B-B14F-4D97-AF65-F5344CB8AC3E}">
        <p14:creationId xmlns:p14="http://schemas.microsoft.com/office/powerpoint/2010/main" val="22744468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Trainer</a:t>
            </a:r>
            <a:r>
              <a:rPr lang="en-US" baseline="0" dirty="0"/>
              <a:t> note: as these are new categories of evidence – it might help to give an example of ‘indirect observation’ – e.g. if an observer sees students walking quietly from the classroom to the lunchroom – it is evidence that the teacher has done a good job of creating and maintaining standards of student behavior and classroom procedures. </a:t>
            </a:r>
          </a:p>
          <a:p>
            <a:endParaRPr lang="en-US" baseline="0" dirty="0"/>
          </a:p>
          <a:p>
            <a:r>
              <a:rPr lang="en-US" baseline="0" dirty="0"/>
              <a:t>You might have time to have your participants name examples of each of these categories of evidence.</a:t>
            </a:r>
            <a:endParaRPr lang="en-US" dirty="0"/>
          </a:p>
        </p:txBody>
      </p:sp>
      <p:sp>
        <p:nvSpPr>
          <p:cNvPr id="4" name="Slide Number Placeholder 3"/>
          <p:cNvSpPr>
            <a:spLocks noGrp="1"/>
          </p:cNvSpPr>
          <p:nvPr>
            <p:ph type="sldNum" sz="quarter" idx="10"/>
          </p:nvPr>
        </p:nvSpPr>
        <p:spPr/>
        <p:txBody>
          <a:bodyPr/>
          <a:lstStyle/>
          <a:p>
            <a:fld id="{E4A6519A-4063-405B-A3BB-6611EBD0C351}" type="slidenum">
              <a:rPr lang="en-US" smtClean="0"/>
              <a:t>28</a:t>
            </a:fld>
            <a:endParaRPr lang="en-US" dirty="0"/>
          </a:p>
        </p:txBody>
      </p:sp>
    </p:spTree>
    <p:extLst>
      <p:ext uri="{BB962C8B-B14F-4D97-AF65-F5344CB8AC3E}">
        <p14:creationId xmlns:p14="http://schemas.microsoft.com/office/powerpoint/2010/main" val="394896922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“These are the contacts for TESS at ADE. They are available to help you in anyway with TESS</a:t>
            </a:r>
            <a:r>
              <a:rPr lang="en-US" sz="1200" kern="1200" baseline="0" dirty="0">
                <a:solidFill>
                  <a:schemeClr val="tx1"/>
                </a:solidFill>
                <a:effectLst/>
                <a:latin typeface="+mn-lt"/>
                <a:ea typeface="+mn-ea"/>
                <a:cs typeface="+mn-cs"/>
              </a:rPr>
              <a:t> and Mentoring.”</a:t>
            </a:r>
          </a:p>
          <a:p>
            <a:endParaRPr lang="en-US" sz="1200" kern="1200" baseline="0" dirty="0">
              <a:solidFill>
                <a:schemeClr val="tx1"/>
              </a:solidFill>
              <a:effectLst/>
              <a:latin typeface="+mn-lt"/>
              <a:ea typeface="+mn-ea"/>
              <a:cs typeface="+mn-cs"/>
            </a:endParaRPr>
          </a:p>
          <a:p>
            <a:r>
              <a:rPr lang="en-US" sz="1200" kern="1200" baseline="0" dirty="0">
                <a:solidFill>
                  <a:schemeClr val="tx1"/>
                </a:solidFill>
                <a:effectLst/>
                <a:latin typeface="+mn-lt"/>
                <a:ea typeface="+mn-ea"/>
                <a:cs typeface="+mn-cs"/>
              </a:rPr>
              <a:t>Note – feel free to edit to include local contact information.</a:t>
            </a:r>
            <a:endParaRPr lang="en-US" dirty="0"/>
          </a:p>
        </p:txBody>
      </p:sp>
      <p:sp>
        <p:nvSpPr>
          <p:cNvPr id="4" name="Slide Number Placeholder 3"/>
          <p:cNvSpPr>
            <a:spLocks noGrp="1"/>
          </p:cNvSpPr>
          <p:nvPr>
            <p:ph type="sldNum" sz="quarter" idx="10"/>
          </p:nvPr>
        </p:nvSpPr>
        <p:spPr/>
        <p:txBody>
          <a:bodyPr/>
          <a:lstStyle/>
          <a:p>
            <a:fld id="{E4A6519A-4063-405B-A3BB-6611EBD0C351}" type="slidenum">
              <a:rPr lang="en-US" smtClean="0"/>
              <a:t>29</a:t>
            </a:fld>
            <a:endParaRPr lang="en-US"/>
          </a:p>
        </p:txBody>
      </p:sp>
    </p:spTree>
    <p:extLst>
      <p:ext uri="{BB962C8B-B14F-4D97-AF65-F5344CB8AC3E}">
        <p14:creationId xmlns:p14="http://schemas.microsoft.com/office/powerpoint/2010/main" val="21294301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a:t>
            </a:r>
            <a:r>
              <a:rPr lang="en-US" baseline="0" dirty="0"/>
              <a:t> the</a:t>
            </a:r>
            <a:r>
              <a:rPr lang="en-US" dirty="0"/>
              <a:t> ‘core’ of successful teaching</a:t>
            </a:r>
            <a:r>
              <a:rPr lang="en-US" baseline="0" dirty="0"/>
              <a:t> and learning is an effective teacher.</a:t>
            </a:r>
          </a:p>
          <a:p>
            <a:r>
              <a:rPr lang="en-US" baseline="0" dirty="0"/>
              <a:t>Here come connections- starting in the state education plan and ending in your classroom- where you live everyday.”</a:t>
            </a:r>
            <a:endParaRPr lang="en-US" dirty="0"/>
          </a:p>
        </p:txBody>
      </p:sp>
      <p:sp>
        <p:nvSpPr>
          <p:cNvPr id="4" name="Slide Number Placeholder 3"/>
          <p:cNvSpPr>
            <a:spLocks noGrp="1"/>
          </p:cNvSpPr>
          <p:nvPr>
            <p:ph type="sldNum" sz="quarter" idx="10"/>
          </p:nvPr>
        </p:nvSpPr>
        <p:spPr/>
        <p:txBody>
          <a:bodyPr/>
          <a:lstStyle/>
          <a:p>
            <a:fld id="{5A42FECB-DF90-4BCC-9593-D6F9740C8FA4}" type="slidenum">
              <a:rPr lang="en-US" smtClean="0"/>
              <a:t>3</a:t>
            </a:fld>
            <a:endParaRPr lang="en-US"/>
          </a:p>
        </p:txBody>
      </p:sp>
    </p:spTree>
    <p:extLst>
      <p:ext uri="{BB962C8B-B14F-4D97-AF65-F5344CB8AC3E}">
        <p14:creationId xmlns:p14="http://schemas.microsoft.com/office/powerpoint/2010/main" val="1386386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succeed as educators when we work together to do our best work. We now</a:t>
            </a:r>
            <a:r>
              <a:rPr lang="en-US" baseline="0" dirty="0"/>
              <a:t> know from educational leaders that the best teachers are EFFECTIVE teachers. </a:t>
            </a:r>
          </a:p>
          <a:p>
            <a:r>
              <a:rPr lang="en-US" baseline="0" dirty="0"/>
              <a:t>The new education law in Arkansas is the Arkansas Every Student Succeeds Act – or Arkansas ESSA.  ESSA is our guide to improving education.</a:t>
            </a:r>
          </a:p>
          <a:p>
            <a:r>
              <a:rPr lang="en-US" baseline="0" dirty="0"/>
              <a:t>Ask: How would you know a teacher is effective? What might you see in the room of an effective teacher? What might you hear?”</a:t>
            </a:r>
            <a:endParaRPr lang="en-US" dirty="0"/>
          </a:p>
        </p:txBody>
      </p:sp>
      <p:sp>
        <p:nvSpPr>
          <p:cNvPr id="4" name="Slide Number Placeholder 3"/>
          <p:cNvSpPr>
            <a:spLocks noGrp="1"/>
          </p:cNvSpPr>
          <p:nvPr>
            <p:ph type="sldNum" sz="quarter" idx="10"/>
          </p:nvPr>
        </p:nvSpPr>
        <p:spPr/>
        <p:txBody>
          <a:bodyPr/>
          <a:lstStyle/>
          <a:p>
            <a:fld id="{5A42FECB-DF90-4BCC-9593-D6F9740C8FA4}" type="slidenum">
              <a:rPr lang="en-US" smtClean="0"/>
              <a:t>4</a:t>
            </a:fld>
            <a:endParaRPr lang="en-US"/>
          </a:p>
        </p:txBody>
      </p:sp>
    </p:spTree>
    <p:extLst>
      <p:ext uri="{BB962C8B-B14F-4D97-AF65-F5344CB8AC3E}">
        <p14:creationId xmlns:p14="http://schemas.microsoft.com/office/powerpoint/2010/main" val="40794854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will see as we learn more that Arkansas</a:t>
            </a:r>
            <a:r>
              <a:rPr lang="en-US" baseline="0" dirty="0"/>
              <a:t> has the best system – ever to support the work of all educators who are interested in ‘being the best’ and ‘continuing to learn and improve’. Also, we will learn about other improvements in this work which will acknowledge the work of those who have skills and abilities to ‘TEACH and LEAD’!”</a:t>
            </a:r>
          </a:p>
          <a:p>
            <a:endParaRPr lang="en-US" dirty="0"/>
          </a:p>
        </p:txBody>
      </p:sp>
      <p:sp>
        <p:nvSpPr>
          <p:cNvPr id="4" name="Slide Number Placeholder 3"/>
          <p:cNvSpPr>
            <a:spLocks noGrp="1"/>
          </p:cNvSpPr>
          <p:nvPr>
            <p:ph type="sldNum" sz="quarter" idx="10"/>
          </p:nvPr>
        </p:nvSpPr>
        <p:spPr/>
        <p:txBody>
          <a:bodyPr/>
          <a:lstStyle/>
          <a:p>
            <a:fld id="{E4A6519A-4063-405B-A3BB-6611EBD0C351}" type="slidenum">
              <a:rPr lang="en-US" smtClean="0"/>
              <a:t>5</a:t>
            </a:fld>
            <a:endParaRPr lang="en-US"/>
          </a:p>
        </p:txBody>
      </p:sp>
    </p:spTree>
    <p:extLst>
      <p:ext uri="{BB962C8B-B14F-4D97-AF65-F5344CB8AC3E}">
        <p14:creationId xmlns:p14="http://schemas.microsoft.com/office/powerpoint/2010/main" val="42667873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Trainer</a:t>
            </a:r>
            <a:r>
              <a:rPr lang="en-US" baseline="0" dirty="0"/>
              <a:t> note: </a:t>
            </a:r>
            <a:r>
              <a:rPr lang="en-US" dirty="0"/>
              <a:t>To provide the</a:t>
            </a:r>
            <a:r>
              <a:rPr lang="en-US" baseline="0" dirty="0"/>
              <a:t> ‘life of TESS’ you may choose to cover each piece – but most important is the partnership of ESSA and TESS.</a:t>
            </a:r>
            <a:endParaRPr lang="en-US" dirty="0"/>
          </a:p>
        </p:txBody>
      </p:sp>
      <p:sp>
        <p:nvSpPr>
          <p:cNvPr id="4" name="Slide Number Placeholder 3"/>
          <p:cNvSpPr>
            <a:spLocks noGrp="1"/>
          </p:cNvSpPr>
          <p:nvPr>
            <p:ph type="sldNum" sz="quarter" idx="10"/>
          </p:nvPr>
        </p:nvSpPr>
        <p:spPr/>
        <p:txBody>
          <a:bodyPr/>
          <a:lstStyle/>
          <a:p>
            <a:fld id="{5A42FECB-DF90-4BCC-9593-D6F9740C8FA4}" type="slidenum">
              <a:rPr lang="en-US" smtClean="0"/>
              <a:t>6</a:t>
            </a:fld>
            <a:endParaRPr lang="en-US"/>
          </a:p>
        </p:txBody>
      </p:sp>
    </p:spTree>
    <p:extLst>
      <p:ext uri="{BB962C8B-B14F-4D97-AF65-F5344CB8AC3E}">
        <p14:creationId xmlns:p14="http://schemas.microsoft.com/office/powerpoint/2010/main" val="41181742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“TESS is for ALL licensed teachers, as well as those who work with endorsements of special training. We consider specialists to be those who may be responsible for instruction in content, but in addition may provide certain services or administer programs in schools. Also ‘Teacher’ in TESS includes those working in public charter schools. Currently, pre-school teachers are not required to be included in this system – but they may be included. Rubrics for Specialty positions are available on the ADE Website.”</a:t>
            </a:r>
          </a:p>
          <a:p>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If specialty teachers are present you may provide smart cards </a:t>
            </a:r>
            <a:r>
              <a:rPr lang="en-US" sz="1200" i="1" kern="1200" baseline="0" dirty="0">
                <a:solidFill>
                  <a:schemeClr val="tx1"/>
                </a:solidFill>
                <a:effectLst/>
                <a:latin typeface="+mn-lt"/>
                <a:ea typeface="+mn-ea"/>
                <a:cs typeface="+mn-cs"/>
              </a:rPr>
              <a:t>for those in those positions  OR allow them to access their rubric on the ADE Website – </a:t>
            </a:r>
            <a:r>
              <a:rPr lang="en-US" sz="1200" i="1" u="sng" kern="1200" baseline="0" dirty="0">
                <a:solidFill>
                  <a:schemeClr val="tx1"/>
                </a:solidFill>
                <a:effectLst/>
                <a:latin typeface="+mn-lt"/>
                <a:ea typeface="+mn-ea"/>
                <a:cs typeface="+mn-cs"/>
              </a:rPr>
              <a:t>Arkansased.gov</a:t>
            </a:r>
            <a:r>
              <a:rPr lang="en-US" sz="1200" i="1" kern="1200" baseline="0" dirty="0">
                <a:solidFill>
                  <a:schemeClr val="tx1"/>
                </a:solidFill>
                <a:effectLst/>
                <a:latin typeface="+mn-lt"/>
                <a:ea typeface="+mn-ea"/>
                <a:cs typeface="+mn-cs"/>
              </a:rPr>
              <a:t> . Allow participants to review his/her rubric  as each domain is covered in the following slides.</a:t>
            </a:r>
            <a:endParaRPr lang="en-US" sz="1200" i="1"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i="1" kern="1200" dirty="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E4A6519A-4063-405B-A3BB-6611EBD0C351}" type="slidenum">
              <a:rPr lang="en-US" smtClean="0"/>
              <a:t>7</a:t>
            </a:fld>
            <a:endParaRPr lang="en-US"/>
          </a:p>
        </p:txBody>
      </p:sp>
    </p:spTree>
    <p:extLst>
      <p:ext uri="{BB962C8B-B14F-4D97-AF65-F5344CB8AC3E}">
        <p14:creationId xmlns:p14="http://schemas.microsoft.com/office/powerpoint/2010/main" val="26854322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revisions to the TESS statute promote:</a:t>
            </a:r>
          </a:p>
          <a:p>
            <a:pPr marL="228600" indent="-228600">
              <a:buAutoNum type="arabicPeriod"/>
            </a:pPr>
            <a:r>
              <a:rPr lang="en-US" dirty="0"/>
              <a:t>Greater flexibility and local decision-making</a:t>
            </a:r>
          </a:p>
          <a:p>
            <a:pPr marL="228600" indent="-228600">
              <a:buAutoNum type="arabicPeriod"/>
            </a:pPr>
            <a:r>
              <a:rPr lang="en-US" dirty="0"/>
              <a:t>Self-advocacy</a:t>
            </a:r>
          </a:p>
          <a:p>
            <a:pPr marL="228600" indent="-228600">
              <a:buAutoNum type="arabicPeriod"/>
            </a:pPr>
            <a:r>
              <a:rPr lang="en-US" dirty="0"/>
              <a:t>Connecting</a:t>
            </a:r>
            <a:r>
              <a:rPr lang="en-US" baseline="0" dirty="0"/>
              <a:t> professional growth outcomes to personized and competency-based professional learning opportunities.</a:t>
            </a:r>
          </a:p>
          <a:p>
            <a:pPr marL="228600" indent="-228600">
              <a:buAutoNum type="arabicPeriod"/>
            </a:pPr>
            <a:endParaRPr lang="en-US" baseline="0" dirty="0"/>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E4A6519A-4063-405B-A3BB-6611EBD0C351}" type="slidenum">
              <a:rPr lang="en-US" smtClean="0"/>
              <a:t>8</a:t>
            </a:fld>
            <a:endParaRPr lang="en-US"/>
          </a:p>
        </p:txBody>
      </p:sp>
    </p:spTree>
    <p:extLst>
      <p:ext uri="{BB962C8B-B14F-4D97-AF65-F5344CB8AC3E}">
        <p14:creationId xmlns:p14="http://schemas.microsoft.com/office/powerpoint/2010/main" val="5872453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revisions to the TESS statute promote:</a:t>
            </a:r>
          </a:p>
          <a:p>
            <a:pPr marL="228600" indent="-228600">
              <a:buAutoNum type="arabicPeriod"/>
            </a:pPr>
            <a:r>
              <a:rPr lang="en-US" dirty="0"/>
              <a:t>Greater flexibility and local decision-making</a:t>
            </a:r>
          </a:p>
          <a:p>
            <a:pPr marL="228600" indent="-228600">
              <a:buAutoNum type="arabicPeriod"/>
            </a:pPr>
            <a:r>
              <a:rPr lang="en-US" dirty="0"/>
              <a:t>Self-advocacy</a:t>
            </a:r>
          </a:p>
          <a:p>
            <a:pPr marL="228600" indent="-228600">
              <a:buAutoNum type="arabicPeriod"/>
            </a:pPr>
            <a:r>
              <a:rPr lang="en-US" dirty="0"/>
              <a:t>Connecting</a:t>
            </a:r>
            <a:r>
              <a:rPr lang="en-US" baseline="0" dirty="0"/>
              <a:t> professional growth outcomes to personized and competency-based professional learning opportunities.”</a:t>
            </a:r>
          </a:p>
          <a:p>
            <a:pPr marL="0" indent="0">
              <a:buNone/>
            </a:pPr>
            <a:r>
              <a:rPr lang="en-US" baseline="0" dirty="0"/>
              <a:t>Note; You may prefer to explain that competency-based learning is more than covering the content to be learned, but it is applying the learning to your teaching and then reflecting on that experience.</a:t>
            </a:r>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E4A6519A-4063-405B-A3BB-6611EBD0C351}" type="slidenum">
              <a:rPr lang="en-US" smtClean="0"/>
              <a:t>9</a:t>
            </a:fld>
            <a:endParaRPr lang="en-US"/>
          </a:p>
        </p:txBody>
      </p:sp>
    </p:spTree>
    <p:extLst>
      <p:ext uri="{BB962C8B-B14F-4D97-AF65-F5344CB8AC3E}">
        <p14:creationId xmlns:p14="http://schemas.microsoft.com/office/powerpoint/2010/main" val="9642198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10304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Footer Placeholder 3"/>
          <p:cNvSpPr>
            <a:spLocks noGrp="1"/>
          </p:cNvSpPr>
          <p:nvPr>
            <p:ph type="ftr" sz="quarter" idx="11"/>
          </p:nvPr>
        </p:nvSpPr>
        <p:spPr/>
        <p:txBody>
          <a:bodyPr/>
          <a:lstStyle/>
          <a:p>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81709" y="5435663"/>
            <a:ext cx="1636561" cy="1325499"/>
          </a:xfrm>
          <a:prstGeom prst="rect">
            <a:avLst/>
          </a:prstGeom>
        </p:spPr>
      </p:pic>
    </p:spTree>
    <p:extLst>
      <p:ext uri="{BB962C8B-B14F-4D97-AF65-F5344CB8AC3E}">
        <p14:creationId xmlns:p14="http://schemas.microsoft.com/office/powerpoint/2010/main" val="647547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65042" y="5394960"/>
            <a:ext cx="1704459" cy="1380492"/>
          </a:xfrm>
          <a:prstGeom prst="rect">
            <a:avLst/>
          </a:prstGeom>
        </p:spPr>
      </p:pic>
    </p:spTree>
    <p:extLst>
      <p:ext uri="{BB962C8B-B14F-4D97-AF65-F5344CB8AC3E}">
        <p14:creationId xmlns:p14="http://schemas.microsoft.com/office/powerpoint/2010/main" val="32076396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81709" y="5435663"/>
            <a:ext cx="1636561" cy="1325499"/>
          </a:xfrm>
          <a:prstGeom prst="rect">
            <a:avLst/>
          </a:prstGeom>
        </p:spPr>
      </p:pic>
    </p:spTree>
    <p:extLst>
      <p:ext uri="{BB962C8B-B14F-4D97-AF65-F5344CB8AC3E}">
        <p14:creationId xmlns:p14="http://schemas.microsoft.com/office/powerpoint/2010/main" val="41995097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81709" y="5435663"/>
            <a:ext cx="1636561" cy="1325499"/>
          </a:xfrm>
          <a:prstGeom prst="rect">
            <a:avLst/>
          </a:prstGeom>
        </p:spPr>
      </p:pic>
    </p:spTree>
    <p:extLst>
      <p:ext uri="{BB962C8B-B14F-4D97-AF65-F5344CB8AC3E}">
        <p14:creationId xmlns:p14="http://schemas.microsoft.com/office/powerpoint/2010/main" val="36790863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81709" y="5435663"/>
            <a:ext cx="1636561" cy="1325499"/>
          </a:xfrm>
          <a:prstGeom prst="rect">
            <a:avLst/>
          </a:prstGeom>
        </p:spPr>
      </p:pic>
    </p:spTree>
    <p:extLst>
      <p:ext uri="{BB962C8B-B14F-4D97-AF65-F5344CB8AC3E}">
        <p14:creationId xmlns:p14="http://schemas.microsoft.com/office/powerpoint/2010/main" val="15287434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81709" y="5435663"/>
            <a:ext cx="1636561" cy="1325499"/>
          </a:xfrm>
          <a:prstGeom prst="rect">
            <a:avLst/>
          </a:prstGeom>
        </p:spPr>
      </p:pic>
    </p:spTree>
    <p:extLst>
      <p:ext uri="{BB962C8B-B14F-4D97-AF65-F5344CB8AC3E}">
        <p14:creationId xmlns:p14="http://schemas.microsoft.com/office/powerpoint/2010/main" val="24149968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81709" y="5435663"/>
            <a:ext cx="1636561" cy="1325499"/>
          </a:xfrm>
          <a:prstGeom prst="rect">
            <a:avLst/>
          </a:prstGeom>
        </p:spPr>
      </p:pic>
    </p:spTree>
    <p:extLst>
      <p:ext uri="{BB962C8B-B14F-4D97-AF65-F5344CB8AC3E}">
        <p14:creationId xmlns:p14="http://schemas.microsoft.com/office/powerpoint/2010/main" val="2975886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81709" y="5435663"/>
            <a:ext cx="1636561" cy="1325499"/>
          </a:xfrm>
          <a:prstGeom prst="rect">
            <a:avLst/>
          </a:prstGeom>
        </p:spPr>
      </p:pic>
    </p:spTree>
    <p:extLst>
      <p:ext uri="{BB962C8B-B14F-4D97-AF65-F5344CB8AC3E}">
        <p14:creationId xmlns:p14="http://schemas.microsoft.com/office/powerpoint/2010/main" val="563230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4806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11040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4/29/2019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0249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4/29/2019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36850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4/29/2019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8719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4/29/2019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50305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0853" y="5370286"/>
            <a:ext cx="1636561" cy="1325499"/>
          </a:xfrm>
          <a:prstGeom prst="rect">
            <a:avLst/>
          </a:prstGeom>
        </p:spPr>
      </p:pic>
    </p:spTree>
    <p:extLst>
      <p:ext uri="{BB962C8B-B14F-4D97-AF65-F5344CB8AC3E}">
        <p14:creationId xmlns:p14="http://schemas.microsoft.com/office/powerpoint/2010/main" val="2281679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81709" y="5435663"/>
            <a:ext cx="1636561" cy="1325499"/>
          </a:xfrm>
          <a:prstGeom prst="rect">
            <a:avLst/>
          </a:prstGeom>
        </p:spPr>
      </p:pic>
    </p:spTree>
    <p:extLst>
      <p:ext uri="{BB962C8B-B14F-4D97-AF65-F5344CB8AC3E}">
        <p14:creationId xmlns:p14="http://schemas.microsoft.com/office/powerpoint/2010/main" val="2358167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smtClean="0"/>
              <a:pPr/>
              <a:t>4/29/2019</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91871385"/>
      </p:ext>
    </p:extLst>
  </p:cSld>
  <p:clrMap bg1="dk1" tx1="lt1" bg2="dk2" tx2="lt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 id="2147483737" r:id="rId14"/>
    <p:sldLayoutId id="2147483738" r:id="rId15"/>
    <p:sldLayoutId id="2147483739" r:id="rId16"/>
    <p:sldLayoutId id="2147483740"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gif"/><Relationship Id="rId2" Type="http://schemas.openxmlformats.org/officeDocument/2006/relationships/diagramData" Target="../diagrams/data3.xml"/><Relationship Id="rId1" Type="http://schemas.openxmlformats.org/officeDocument/2006/relationships/slideLayout" Target="../slideLayouts/slideLayout1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5.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docid=mLiGAX8aakUK5M&amp;tbnid=yk6_X9ataTLLjM:&amp;ved=0CAYQjRw&amp;url=http://www.ascd.org/publications/books/106034/chapters/The_Framework_for_Teaching@_An_Overview.aspx&amp;ei=1aEfU9_lAqfF2wWm4oH4Dg&amp;psig=AFQjCNG2yxkJ7zH47O2_sQsjeEPGxs3aFg&amp;ust=1394667578122714"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8.jpeg"/></Relationships>
</file>

<file path=ppt/slides/_rels/slide1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2.gif"/><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mailto:Sandra.Hurst@Arkansas.gov"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mailto:Maureen.harness@Arkansas.gov" TargetMode="External"/><Relationship Id="rId4" Type="http://schemas.openxmlformats.org/officeDocument/2006/relationships/hyperlink" Target="mailto:Becky.Gibson@Arkansas.gov"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2.gif"/><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02994" y="4593194"/>
            <a:ext cx="2439094" cy="1975495"/>
          </a:xfrm>
          <a:prstGeom prst="rect">
            <a:avLst/>
          </a:prstGeom>
        </p:spPr>
      </p:pic>
      <p:sp>
        <p:nvSpPr>
          <p:cNvPr id="6" name="TextBox 5"/>
          <p:cNvSpPr txBox="1"/>
          <p:nvPr/>
        </p:nvSpPr>
        <p:spPr>
          <a:xfrm>
            <a:off x="619432" y="575187"/>
            <a:ext cx="11194026" cy="3785652"/>
          </a:xfrm>
          <a:prstGeom prst="rect">
            <a:avLst/>
          </a:prstGeom>
          <a:solidFill>
            <a:schemeClr val="tx2">
              <a:lumMod val="40000"/>
              <a:lumOff val="60000"/>
            </a:schemeClr>
          </a:solidFill>
          <a:effectLst>
            <a:softEdge rad="127000"/>
          </a:effectLst>
        </p:spPr>
        <p:txBody>
          <a:bodyPr wrap="square" rtlCol="0">
            <a:spAutoFit/>
          </a:bodyPr>
          <a:lstStyle/>
          <a:p>
            <a:pPr algn="ctr"/>
            <a:r>
              <a:rPr lang="en-US" sz="9600" dirty="0">
                <a:solidFill>
                  <a:schemeClr val="bg1"/>
                </a:solidFill>
              </a:rPr>
              <a:t>TESS</a:t>
            </a:r>
          </a:p>
          <a:p>
            <a:pPr algn="ctr"/>
            <a:r>
              <a:rPr lang="en-US" sz="7200" dirty="0">
                <a:solidFill>
                  <a:schemeClr val="bg1"/>
                </a:solidFill>
              </a:rPr>
              <a:t>For</a:t>
            </a:r>
          </a:p>
          <a:p>
            <a:pPr algn="ctr"/>
            <a:r>
              <a:rPr lang="en-US" sz="7200" dirty="0">
                <a:solidFill>
                  <a:schemeClr val="bg1"/>
                </a:solidFill>
              </a:rPr>
              <a:t>TEACHERS</a:t>
            </a:r>
            <a:endParaRPr lang="en-US" sz="4400" dirty="0">
              <a:solidFill>
                <a:schemeClr val="bg1"/>
              </a:solidFill>
            </a:endParaRPr>
          </a:p>
        </p:txBody>
      </p:sp>
      <p:sp>
        <p:nvSpPr>
          <p:cNvPr id="7" name="TextBox 6"/>
          <p:cNvSpPr txBox="1"/>
          <p:nvPr/>
        </p:nvSpPr>
        <p:spPr>
          <a:xfrm>
            <a:off x="245952" y="4722027"/>
            <a:ext cx="5970493" cy="1569660"/>
          </a:xfrm>
          <a:prstGeom prst="rect">
            <a:avLst/>
          </a:prstGeom>
          <a:solidFill>
            <a:schemeClr val="tx2">
              <a:lumMod val="60000"/>
              <a:lumOff val="40000"/>
            </a:schemeClr>
          </a:solidFill>
          <a:effectLst>
            <a:softEdge rad="63500"/>
          </a:effectLst>
        </p:spPr>
        <p:txBody>
          <a:bodyPr wrap="square" rtlCol="0">
            <a:spAutoFit/>
          </a:bodyPr>
          <a:lstStyle/>
          <a:p>
            <a:r>
              <a:rPr lang="en-US" i="1" dirty="0">
                <a:solidFill>
                  <a:schemeClr val="bg1"/>
                </a:solidFill>
              </a:rPr>
              <a:t>Created for </a:t>
            </a:r>
          </a:p>
          <a:p>
            <a:r>
              <a:rPr lang="en-US" sz="2000">
                <a:solidFill>
                  <a:schemeClr val="bg1"/>
                </a:solidFill>
              </a:rPr>
              <a:t>Arkansas Teachers</a:t>
            </a:r>
            <a:endParaRPr lang="en-US" sz="2000" dirty="0">
              <a:solidFill>
                <a:schemeClr val="bg1"/>
              </a:solidFill>
            </a:endParaRPr>
          </a:p>
          <a:p>
            <a:r>
              <a:rPr lang="en-US" i="1" dirty="0">
                <a:solidFill>
                  <a:schemeClr val="bg1"/>
                </a:solidFill>
              </a:rPr>
              <a:t>Created by</a:t>
            </a:r>
          </a:p>
          <a:p>
            <a:r>
              <a:rPr lang="en-US" sz="2000" dirty="0">
                <a:solidFill>
                  <a:schemeClr val="bg1"/>
                </a:solidFill>
              </a:rPr>
              <a:t>The Office of Educator Support &amp; Development</a:t>
            </a:r>
          </a:p>
          <a:p>
            <a:r>
              <a:rPr lang="en-US" sz="2000" dirty="0">
                <a:solidFill>
                  <a:schemeClr val="bg1"/>
                </a:solidFill>
              </a:rPr>
              <a:t>Little Rock AR </a:t>
            </a:r>
          </a:p>
        </p:txBody>
      </p:sp>
    </p:spTree>
    <p:extLst>
      <p:ext uri="{BB962C8B-B14F-4D97-AF65-F5344CB8AC3E}">
        <p14:creationId xmlns:p14="http://schemas.microsoft.com/office/powerpoint/2010/main" val="5596497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384" y="176464"/>
            <a:ext cx="8895346" cy="1320800"/>
          </a:xfrm>
          <a:ln/>
        </p:spPr>
        <p:style>
          <a:lnRef idx="2">
            <a:schemeClr val="accent1">
              <a:shade val="50000"/>
            </a:schemeClr>
          </a:lnRef>
          <a:fillRef idx="1">
            <a:schemeClr val="accent1"/>
          </a:fillRef>
          <a:effectRef idx="0">
            <a:schemeClr val="accent1"/>
          </a:effectRef>
          <a:fontRef idx="minor">
            <a:schemeClr val="lt1"/>
          </a:fontRef>
        </p:style>
        <p:txBody>
          <a:bodyPr>
            <a:noAutofit/>
          </a:bodyPr>
          <a:lstStyle/>
          <a:p>
            <a:pPr algn="ctr"/>
            <a:r>
              <a:rPr lang="en-US" sz="4000" dirty="0"/>
              <a:t>TESS &amp; the Novice teacher</a:t>
            </a:r>
          </a:p>
        </p:txBody>
      </p:sp>
      <p:sp>
        <p:nvSpPr>
          <p:cNvPr id="3" name="Text Placeholder 2"/>
          <p:cNvSpPr>
            <a:spLocks noGrp="1"/>
          </p:cNvSpPr>
          <p:nvPr>
            <p:ph idx="1"/>
          </p:nvPr>
        </p:nvSpPr>
        <p:spPr>
          <a:xfrm>
            <a:off x="707384" y="1497264"/>
            <a:ext cx="8895346" cy="4753653"/>
          </a:xfrm>
          <a:solidFill>
            <a:schemeClr val="tx1">
              <a:lumMod val="75000"/>
            </a:schemeClr>
          </a:solidFill>
          <a:ln/>
        </p:spPr>
        <p:style>
          <a:lnRef idx="1">
            <a:schemeClr val="accent1"/>
          </a:lnRef>
          <a:fillRef idx="2">
            <a:schemeClr val="accent1"/>
          </a:fillRef>
          <a:effectRef idx="1">
            <a:schemeClr val="accent1"/>
          </a:effectRef>
          <a:fontRef idx="minor">
            <a:schemeClr val="dk1"/>
          </a:fontRef>
        </p:style>
        <p:txBody>
          <a:bodyPr>
            <a:normAutofit/>
          </a:bodyPr>
          <a:lstStyle/>
          <a:p>
            <a:pPr marL="0" indent="0">
              <a:buNone/>
            </a:pPr>
            <a:r>
              <a:rPr lang="en-US" sz="2600" dirty="0"/>
              <a:t>These are local decisions:</a:t>
            </a:r>
          </a:p>
          <a:p>
            <a:pPr>
              <a:buFont typeface="Wingdings" panose="05000000000000000000" pitchFamily="2" charset="2"/>
              <a:buChar char="v"/>
            </a:pPr>
            <a:r>
              <a:rPr lang="en-US" sz="2600" dirty="0"/>
              <a:t>The use of physical documentation, or ‘artifacts’ </a:t>
            </a:r>
          </a:p>
          <a:p>
            <a:pPr>
              <a:buFont typeface="Wingdings" panose="05000000000000000000" pitchFamily="2" charset="2"/>
              <a:buChar char="v"/>
            </a:pPr>
            <a:r>
              <a:rPr lang="en-US" sz="2600" dirty="0"/>
              <a:t>The number and format of observations &amp; ratings</a:t>
            </a:r>
          </a:p>
          <a:p>
            <a:pPr>
              <a:buFont typeface="Wingdings" panose="05000000000000000000" pitchFamily="2" charset="2"/>
              <a:buChar char="v"/>
            </a:pPr>
            <a:r>
              <a:rPr lang="en-US" sz="2600" dirty="0"/>
              <a:t>Evidence of student growth</a:t>
            </a:r>
          </a:p>
          <a:p>
            <a:pPr>
              <a:buFont typeface="Wingdings" panose="05000000000000000000" pitchFamily="2" charset="2"/>
              <a:buChar char="v"/>
            </a:pPr>
            <a:r>
              <a:rPr lang="en-US" sz="2600" dirty="0"/>
              <a:t>How to use the online system for TESS: BloomBoard</a:t>
            </a:r>
          </a:p>
          <a:p>
            <a:pPr>
              <a:buFont typeface="Wingdings" panose="05000000000000000000" pitchFamily="2" charset="2"/>
              <a:buChar char="v"/>
            </a:pPr>
            <a:endParaRPr lang="en-US" sz="2600" dirty="0"/>
          </a:p>
          <a:p>
            <a:pPr>
              <a:buFont typeface="Wingdings" panose="05000000000000000000" pitchFamily="2" charset="2"/>
              <a:buChar char="v"/>
            </a:pPr>
            <a:endParaRPr lang="en-US" dirty="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7959" y="5305677"/>
            <a:ext cx="1771536" cy="1434820"/>
          </a:xfrm>
          <a:prstGeom prst="rect">
            <a:avLst/>
          </a:prstGeom>
        </p:spPr>
      </p:pic>
    </p:spTree>
    <p:extLst>
      <p:ext uri="{BB962C8B-B14F-4D97-AF65-F5344CB8AC3E}">
        <p14:creationId xmlns:p14="http://schemas.microsoft.com/office/powerpoint/2010/main" val="4203772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5665" y="80212"/>
            <a:ext cx="5518484" cy="705851"/>
          </a:xfrm>
        </p:spPr>
        <p:txBody>
          <a:bodyPr>
            <a:noAutofit/>
          </a:bodyPr>
          <a:lstStyle/>
          <a:p>
            <a:r>
              <a:rPr lang="en-US" sz="3200" b="1" dirty="0">
                <a:solidFill>
                  <a:schemeClr val="bg1"/>
                </a:solidFill>
              </a:rPr>
              <a:t>Professional Learning</a:t>
            </a:r>
            <a:endParaRPr lang="en-US" sz="3200" b="1" dirty="0"/>
          </a:p>
        </p:txBody>
      </p:sp>
      <p:pic>
        <p:nvPicPr>
          <p:cNvPr id="1026" name="Picture 2" descr="Image result for old chalkboard graph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132979" y="1184217"/>
            <a:ext cx="6163858" cy="451342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smart board graphi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46823" y="623474"/>
            <a:ext cx="6545177" cy="606197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182919" y="1748590"/>
            <a:ext cx="3532061" cy="4031873"/>
          </a:xfrm>
          <a:prstGeom prst="rect">
            <a:avLst/>
          </a:prstGeom>
          <a:noFill/>
        </p:spPr>
        <p:txBody>
          <a:bodyPr wrap="square" rtlCol="0">
            <a:spAutoFit/>
          </a:bodyPr>
          <a:lstStyle/>
          <a:p>
            <a:pPr marL="457200" indent="-457200">
              <a:buFont typeface="Arial" panose="020B0604020202020204" pitchFamily="34" charset="0"/>
              <a:buChar char="•"/>
            </a:pPr>
            <a:r>
              <a:rPr lang="en-US" sz="3200" dirty="0"/>
              <a:t>Planned for you</a:t>
            </a:r>
          </a:p>
          <a:p>
            <a:pPr marL="457200" indent="-457200">
              <a:buFont typeface="Arial" panose="020B0604020202020204" pitchFamily="34" charset="0"/>
              <a:buChar char="•"/>
            </a:pPr>
            <a:r>
              <a:rPr lang="en-US" sz="3200" dirty="0"/>
              <a:t>Stand-Alone</a:t>
            </a:r>
          </a:p>
          <a:p>
            <a:pPr marL="457200" indent="-457200">
              <a:buFont typeface="Arial" panose="020B0604020202020204" pitchFamily="34" charset="0"/>
              <a:buChar char="•"/>
            </a:pPr>
            <a:r>
              <a:rPr lang="en-US" sz="3200" dirty="0"/>
              <a:t>Sit &amp; </a:t>
            </a:r>
            <a:r>
              <a:rPr lang="en-US" sz="3200" dirty="0" err="1"/>
              <a:t>Git</a:t>
            </a:r>
            <a:endParaRPr lang="en-US" sz="3200" dirty="0"/>
          </a:p>
          <a:p>
            <a:pPr marL="457200" indent="-457200">
              <a:buFont typeface="Arial" panose="020B0604020202020204" pitchFamily="34" charset="0"/>
              <a:buChar char="•"/>
            </a:pPr>
            <a:r>
              <a:rPr lang="en-US" sz="3200" dirty="0"/>
              <a:t>1 day Training</a:t>
            </a:r>
          </a:p>
          <a:p>
            <a:pPr marL="457200" indent="-457200">
              <a:buFont typeface="Arial" panose="020B0604020202020204" pitchFamily="34" charset="0"/>
              <a:buChar char="•"/>
            </a:pPr>
            <a:r>
              <a:rPr lang="en-US" sz="3200" dirty="0"/>
              <a:t>Short -Term Learning</a:t>
            </a:r>
          </a:p>
          <a:p>
            <a:pPr marL="457200" indent="-457200">
              <a:buFont typeface="Arial" panose="020B0604020202020204" pitchFamily="34" charset="0"/>
              <a:buChar char="•"/>
            </a:pPr>
            <a:r>
              <a:rPr lang="en-US" sz="3200" dirty="0"/>
              <a:t>Watch a Video</a:t>
            </a:r>
          </a:p>
          <a:p>
            <a:pPr marL="457200" indent="-457200">
              <a:buFont typeface="Arial" panose="020B0604020202020204" pitchFamily="34" charset="0"/>
              <a:buChar char="•"/>
            </a:pPr>
            <a:r>
              <a:rPr lang="en-US" sz="3200" dirty="0"/>
              <a:t>Read an article</a:t>
            </a:r>
          </a:p>
        </p:txBody>
      </p:sp>
      <p:sp>
        <p:nvSpPr>
          <p:cNvPr id="5" name="TextBox 4"/>
          <p:cNvSpPr txBox="1"/>
          <p:nvPr/>
        </p:nvSpPr>
        <p:spPr>
          <a:xfrm>
            <a:off x="1524000" y="994611"/>
            <a:ext cx="2935705" cy="1015663"/>
          </a:xfrm>
          <a:prstGeom prst="rect">
            <a:avLst/>
          </a:prstGeom>
          <a:noFill/>
        </p:spPr>
        <p:txBody>
          <a:bodyPr wrap="square" rtlCol="0">
            <a:spAutoFit/>
          </a:bodyPr>
          <a:lstStyle/>
          <a:p>
            <a:r>
              <a:rPr lang="en-US" sz="6000" dirty="0">
                <a:latin typeface="Chiller" panose="04020404031007020602" pitchFamily="82" charset="0"/>
              </a:rPr>
              <a:t>Before</a:t>
            </a:r>
          </a:p>
        </p:txBody>
      </p:sp>
      <p:sp>
        <p:nvSpPr>
          <p:cNvPr id="8" name="TextBox 7"/>
          <p:cNvSpPr txBox="1"/>
          <p:nvPr/>
        </p:nvSpPr>
        <p:spPr>
          <a:xfrm>
            <a:off x="6309259" y="2514298"/>
            <a:ext cx="5027800" cy="3539430"/>
          </a:xfrm>
          <a:prstGeom prst="rect">
            <a:avLst/>
          </a:prstGeom>
          <a:noFill/>
          <a:scene3d>
            <a:camera prst="perspectiveRight"/>
            <a:lightRig rig="threePt" dir="t"/>
          </a:scene3d>
        </p:spPr>
        <p:txBody>
          <a:bodyPr wrap="square" rtlCol="0">
            <a:spAutoFit/>
          </a:bodyPr>
          <a:lstStyle/>
          <a:p>
            <a:pPr marL="457200" indent="-457200">
              <a:buFont typeface="Arial" panose="020B0604020202020204" pitchFamily="34" charset="0"/>
              <a:buChar char="•"/>
            </a:pPr>
            <a:r>
              <a:rPr lang="en-US" sz="3200" dirty="0">
                <a:solidFill>
                  <a:schemeClr val="bg1"/>
                </a:solidFill>
              </a:rPr>
              <a:t>Self-Empowered</a:t>
            </a:r>
          </a:p>
          <a:p>
            <a:pPr marL="457200" indent="-457200">
              <a:buFont typeface="Arial" panose="020B0604020202020204" pitchFamily="34" charset="0"/>
              <a:buChar char="•"/>
            </a:pPr>
            <a:r>
              <a:rPr lang="en-US" sz="3200" dirty="0">
                <a:solidFill>
                  <a:schemeClr val="bg1"/>
                </a:solidFill>
              </a:rPr>
              <a:t>Collaborative</a:t>
            </a:r>
          </a:p>
          <a:p>
            <a:pPr marL="457200" indent="-457200">
              <a:buFont typeface="Arial" panose="020B0604020202020204" pitchFamily="34" charset="0"/>
              <a:buChar char="•"/>
            </a:pPr>
            <a:r>
              <a:rPr lang="en-US" sz="3200" dirty="0">
                <a:solidFill>
                  <a:schemeClr val="bg1"/>
                </a:solidFill>
              </a:rPr>
              <a:t>Job-Embedded</a:t>
            </a:r>
          </a:p>
          <a:p>
            <a:pPr marL="457200" indent="-457200">
              <a:buFont typeface="Arial" panose="020B0604020202020204" pitchFamily="34" charset="0"/>
              <a:buChar char="•"/>
            </a:pPr>
            <a:r>
              <a:rPr lang="en-US" sz="3200" dirty="0">
                <a:solidFill>
                  <a:schemeClr val="bg1"/>
                </a:solidFill>
              </a:rPr>
              <a:t>1 day Training</a:t>
            </a:r>
          </a:p>
          <a:p>
            <a:pPr marL="457200" indent="-457200">
              <a:buFont typeface="Arial" panose="020B0604020202020204" pitchFamily="34" charset="0"/>
              <a:buChar char="•"/>
            </a:pPr>
            <a:r>
              <a:rPr lang="en-US" sz="3200" dirty="0">
                <a:solidFill>
                  <a:schemeClr val="bg1"/>
                </a:solidFill>
              </a:rPr>
              <a:t>Continuous Learning</a:t>
            </a:r>
          </a:p>
          <a:p>
            <a:pPr marL="457200" indent="-457200">
              <a:buFont typeface="Arial" panose="020B0604020202020204" pitchFamily="34" charset="0"/>
              <a:buChar char="•"/>
            </a:pPr>
            <a:r>
              <a:rPr lang="en-US" sz="3200" dirty="0">
                <a:solidFill>
                  <a:schemeClr val="bg1"/>
                </a:solidFill>
              </a:rPr>
              <a:t>Make a Video</a:t>
            </a:r>
          </a:p>
          <a:p>
            <a:pPr marL="457200" indent="-457200">
              <a:buFont typeface="Arial" panose="020B0604020202020204" pitchFamily="34" charset="0"/>
              <a:buChar char="•"/>
            </a:pPr>
            <a:r>
              <a:rPr lang="en-US" sz="3200" dirty="0">
                <a:solidFill>
                  <a:schemeClr val="bg1"/>
                </a:solidFill>
              </a:rPr>
              <a:t>Write an article</a:t>
            </a:r>
          </a:p>
        </p:txBody>
      </p:sp>
      <p:sp>
        <p:nvSpPr>
          <p:cNvPr id="6" name="TextBox 5"/>
          <p:cNvSpPr txBox="1"/>
          <p:nvPr/>
        </p:nvSpPr>
        <p:spPr>
          <a:xfrm>
            <a:off x="6309259" y="1661224"/>
            <a:ext cx="2016594" cy="1015663"/>
          </a:xfrm>
          <a:prstGeom prst="rect">
            <a:avLst/>
          </a:prstGeom>
          <a:noFill/>
          <a:scene3d>
            <a:camera prst="isometricOffAxis1Right"/>
            <a:lightRig rig="threePt" dir="t"/>
          </a:scene3d>
        </p:spPr>
        <p:txBody>
          <a:bodyPr wrap="square" rtlCol="0">
            <a:spAutoFit/>
          </a:bodyPr>
          <a:lstStyle/>
          <a:p>
            <a:r>
              <a:rPr lang="en-US" sz="6000" dirty="0">
                <a:solidFill>
                  <a:schemeClr val="bg1"/>
                </a:solidFill>
                <a:latin typeface="Gigi" panose="04040504061007020D02" pitchFamily="82" charset="0"/>
              </a:rPr>
              <a:t>Now</a:t>
            </a:r>
          </a:p>
        </p:txBody>
      </p:sp>
    </p:spTree>
    <p:extLst>
      <p:ext uri="{BB962C8B-B14F-4D97-AF65-F5344CB8AC3E}">
        <p14:creationId xmlns:p14="http://schemas.microsoft.com/office/powerpoint/2010/main" val="2582438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8"/>
          <p:cNvGraphicFramePr>
            <a:graphicFrameLocks/>
          </p:cNvGraphicFramePr>
          <p:nvPr>
            <p:extLst>
              <p:ext uri="{D42A27DB-BD31-4B8C-83A1-F6EECF244321}">
                <p14:modId xmlns:p14="http://schemas.microsoft.com/office/powerpoint/2010/main" val="214517797"/>
              </p:ext>
            </p:extLst>
          </p:nvPr>
        </p:nvGraphicFramePr>
        <p:xfrm>
          <a:off x="2743200" y="267104"/>
          <a:ext cx="6843252" cy="59862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2" descr="Related imag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51671" y="783518"/>
            <a:ext cx="1277129" cy="111565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Related imag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44150" y="2144556"/>
            <a:ext cx="1277129" cy="111565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Related imag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90236" y="3531240"/>
            <a:ext cx="1277129" cy="1115654"/>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1280652" y="801329"/>
            <a:ext cx="1246238" cy="4524315"/>
          </a:xfrm>
          <a:prstGeom prst="rect">
            <a:avLst/>
          </a:prstGeom>
          <a:noFill/>
        </p:spPr>
        <p:txBody>
          <a:bodyPr wrap="square" rtlCol="0">
            <a:spAutoFit/>
          </a:bodyPr>
          <a:lstStyle/>
          <a:p>
            <a:r>
              <a:rPr lang="en-US" sz="4800" dirty="0">
                <a:latin typeface="Wide Latin" panose="020A0A07050505020404" pitchFamily="18" charset="0"/>
              </a:rPr>
              <a:t>T</a:t>
            </a:r>
          </a:p>
          <a:p>
            <a:r>
              <a:rPr lang="en-US" sz="4800" dirty="0">
                <a:latin typeface="Wide Latin" panose="020A0A07050505020404" pitchFamily="18" charset="0"/>
              </a:rPr>
              <a:t>O</a:t>
            </a:r>
          </a:p>
          <a:p>
            <a:r>
              <a:rPr lang="en-US" sz="4800" dirty="0">
                <a:latin typeface="Wide Latin" panose="020A0A07050505020404" pitchFamily="18" charset="0"/>
              </a:rPr>
              <a:t>P</a:t>
            </a:r>
          </a:p>
          <a:p>
            <a:r>
              <a:rPr lang="en-US" sz="4800" dirty="0">
                <a:latin typeface="Wide Latin" panose="020A0A07050505020404" pitchFamily="18" charset="0"/>
              </a:rPr>
              <a:t>I</a:t>
            </a:r>
          </a:p>
          <a:p>
            <a:r>
              <a:rPr lang="en-US" sz="4800" dirty="0">
                <a:latin typeface="Wide Latin" panose="020A0A07050505020404" pitchFamily="18" charset="0"/>
              </a:rPr>
              <a:t>C</a:t>
            </a:r>
          </a:p>
          <a:p>
            <a:r>
              <a:rPr lang="en-US" sz="4800" dirty="0">
                <a:latin typeface="Wide Latin" panose="020A0A07050505020404" pitchFamily="18" charset="0"/>
              </a:rPr>
              <a:t>S</a:t>
            </a:r>
          </a:p>
        </p:txBody>
      </p:sp>
    </p:spTree>
    <p:extLst>
      <p:ext uri="{BB962C8B-B14F-4D97-AF65-F5344CB8AC3E}">
        <p14:creationId xmlns:p14="http://schemas.microsoft.com/office/powerpoint/2010/main" val="16529824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80219" y="1049143"/>
            <a:ext cx="5569565" cy="3965308"/>
          </a:xfrm>
        </p:spPr>
        <p:style>
          <a:lnRef idx="1">
            <a:schemeClr val="accent4"/>
          </a:lnRef>
          <a:fillRef idx="2">
            <a:schemeClr val="accent4"/>
          </a:fillRef>
          <a:effectRef idx="1">
            <a:schemeClr val="accent4"/>
          </a:effectRef>
          <a:fontRef idx="minor">
            <a:schemeClr val="dk1"/>
          </a:fontRef>
        </p:style>
        <p:txBody>
          <a:bodyPr anchor="t">
            <a:normAutofit/>
          </a:bodyPr>
          <a:lstStyle/>
          <a:p>
            <a:pPr marL="0" indent="0">
              <a:buNone/>
            </a:pPr>
            <a:endParaRPr lang="en-US" dirty="0"/>
          </a:p>
          <a:p>
            <a:pPr algn="just"/>
            <a:r>
              <a:rPr lang="en-US" sz="4800" dirty="0"/>
              <a:t>Can be defined</a:t>
            </a:r>
          </a:p>
          <a:p>
            <a:r>
              <a:rPr lang="en-US" sz="4800" dirty="0"/>
              <a:t>Can be observed</a:t>
            </a:r>
          </a:p>
          <a:p>
            <a:pPr algn="just"/>
            <a:r>
              <a:rPr lang="en-US" sz="4800" dirty="0"/>
              <a:t>Creates evidence</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49784" y="2729806"/>
            <a:ext cx="4348315" cy="3067129"/>
          </a:xfrm>
          <a:prstGeom prst="rect">
            <a:avLst/>
          </a:prstGeom>
          <a:ln>
            <a:solidFill>
              <a:schemeClr val="accent1"/>
            </a:solidFill>
          </a:ln>
          <a:effectLst>
            <a:glow rad="101600">
              <a:schemeClr val="accent4">
                <a:satMod val="175000"/>
                <a:alpha val="40000"/>
              </a:schemeClr>
            </a:glow>
          </a:effectLst>
        </p:spPr>
      </p:pic>
      <p:sp>
        <p:nvSpPr>
          <p:cNvPr id="2" name="TextBox 1"/>
          <p:cNvSpPr txBox="1"/>
          <p:nvPr/>
        </p:nvSpPr>
        <p:spPr>
          <a:xfrm>
            <a:off x="5664577" y="457199"/>
            <a:ext cx="5028445" cy="1754326"/>
          </a:xfrm>
          <a:prstGeom prst="rect">
            <a:avLst/>
          </a:prstGeom>
          <a:noFill/>
          <a:ln w="38100">
            <a:solidFill>
              <a:schemeClr val="tx1"/>
            </a:solidFill>
          </a:ln>
        </p:spPr>
        <p:txBody>
          <a:bodyPr wrap="square" rtlCol="0">
            <a:spAutoFit/>
          </a:bodyPr>
          <a:lstStyle/>
          <a:p>
            <a:pPr algn="ctr"/>
            <a:r>
              <a:rPr lang="en-US" sz="5400" b="1" i="1" dirty="0">
                <a:latin typeface="Miriam" panose="020B0502050101010101" pitchFamily="34" charset="-79"/>
                <a:cs typeface="Miriam" panose="020B0502050101010101" pitchFamily="34" charset="-79"/>
              </a:rPr>
              <a:t>EFFECTIVE</a:t>
            </a:r>
          </a:p>
          <a:p>
            <a:pPr algn="ctr"/>
            <a:r>
              <a:rPr lang="en-US" sz="5400" b="1" i="1" dirty="0">
                <a:latin typeface="Miriam" panose="020B0502050101010101" pitchFamily="34" charset="-79"/>
                <a:cs typeface="Miriam" panose="020B0502050101010101" pitchFamily="34" charset="-79"/>
              </a:rPr>
              <a:t>TEACHING</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10857" y="5501148"/>
            <a:ext cx="1481953" cy="1200278"/>
          </a:xfrm>
          <a:prstGeom prst="rect">
            <a:avLst/>
          </a:prstGeom>
        </p:spPr>
      </p:pic>
    </p:spTree>
    <p:extLst>
      <p:ext uri="{BB962C8B-B14F-4D97-AF65-F5344CB8AC3E}">
        <p14:creationId xmlns:p14="http://schemas.microsoft.com/office/powerpoint/2010/main" val="2089090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utoShape 2" descr="data:image/jpeg;base64,/9j/4AAQSkZJRgABAQAAAQABAAD/2wCEAAkGBxQTEhUUEhQUFRQWFhQXFBcUFBUUFBQUFRQXFhUUFBQYHCggGBolHBQUITEhJSkrLi4uFx8zODMsNygtLisBCgoKDg0OGhAQGiwkHCQsLCwsLCwsLCwsLCwsLCwsLCwsLCwsLCwsLCwsLCwsLCwsLCwsLCwsLCwsLCwsLCwsLP/AABEIALcBEwMBIgACEQEDEQH/xAAcAAAABwEBAAAAAAAAAAAAAAAAAQIDBAUGBwj/xABDEAABAgMEBQkECAYCAwEAAAABAAIDBBEFEiExBkFRYXETIjJSgZGhsdEHQpKzFCUzNXKDwfAVFiOC4fFiolOj4kP/xAAZAQADAQEBAAAAAAAAAAAAAAAAAQMCBAX/xAAkEQACAgIBBAMBAQEAAAAAAAAAAQIRAzEhEhMiQTJCUWFxBP/aAAwDAQACEQMRAD8A5E6YeCRffh/yd6q90MfEdGwc4/3O9VT23BuR4rdjz6/quj6AWGIbOUOJdQ+C58vMKOrDayX+FvDMXa7vKU6JE/5d5V0GgIroXn9k9Hvv8KB74m13eVDimLtd3larkm7kl0Fu5Ptf0Xe/hiJuNEaCSX4byszMW+a9N/xFdJtqA3knZZFcVmekeJ81fFhT2Ry52laRaPtlxye/4iibaD8rzviKq5fpBTHDnLpWGKOJ55Pklw5h5cOe7PrFW0+94AIc7LaVUSX2g4rQxiMAVKS6ZcFsb6o2ynlbWjEkF7qcSm48V3Wd8R9U9NQg13NTEUVT9h9RnlndZ3xH1SRGf1nfE71ThYhDh4rZIflQ8kc51d5Jp2VWps2ARmXE0xxPdRU8gwd/fRX0q/VnlqxOxYbKpE58RsOjrxNdVTn2qBaVqvdgCWjIAONFOmIQpV1OA8lWxpWpw48EWOiuh3ne86vEqaGOu4l3eVNlbNzHHwyVrEs/BuGJz7/9rNmkips28Dg53xFbGViOLcze45rPMkix1RtIPgtZJwhcxRY6MfpJYrZppdCcWR2DK8QHge6fXUuaRHxGkhzngg0ILnVBGYzXV7brDeHjPaNY3rF6XyzXFsdgpeweNjtq3FkZRM3yrus74neqSYzus74neqVRJurRgSY7+u74neqIR39d3xO9UZYiDEwBy7uu74neqSZh3Xd8TvVGWJJhoEL5d3Xf8TvVbP2Ozjxa0AXiQ5sVrgSSKcmTt2tCxVxbH2Qs+tpb835Tk1sUtHplBBBWInjy3JjlplzyKXnDDuC6DIW22BDY0g5at1FntO5JrZuFcFK594XQ7OsuEYTatrgNS4sj8Ed2NVORUN0padvcljSNu/uVy6yIPVHck/weF1QoVI6bj+FT/MTP2CjOkbP2CrI2JC2BNvsCEdQR5B4FBauk0J0NwBxI2FcwmDieJXW7W0ahCG4gCtFyWZFCRvPmunB/Tnz1XAJY0cFNe+r8FCl21KlMbRy6Theh1jyHghTHzbnPCak2VenYzA2JgouuovC+kXFBrUpl5VlaA5o7FWPWE7ZaSqIklBjsUglEHKhEuZM403Yq5lI9zHXia7As9JPoDuz45/opUtM1rXYpNclU+DRCLepXj+/FWNmwQ5zv3iafoqSUi3mg7vHWrSw5mgedrz4AIZtF9KQRfadtR3FTnQxUDZT9fVU8KcxA2EHvJ9QpbJrHH9kLDNofmYYAJ2FTTGAhgtypiojYwNQVBiRTDNPd1cEDoj2m8OFNWYWWmIF6/COTgbu5wxCv5jWO0KktM0e14wpSvCqaZOSMU9tCQcxmkK60tk+Tj1HRiAPHE9Id/mqQuV0c74AgivIryADRIryF5ABrZex8/W0vwi/KcsZeWy9j7vraX4RflOTWzL0elaII0FYieXtOJ69NMoOj6hdGsW0A6C001DyWOlpEOF+I0Fz/AArkpsharZZwhxaBp6J1f4XHJWkjui6bZrnTFdSTyu5CWmWPFWkFP32qOiozyh2IXzsTjowTbpkJWOiDa7jyTsNRXD5vpO4nzXbbXmxyTuBXE5w853E+avgdslmXiFKDnKW0c9Q5cmuClwHG9iuo4XofhvuuwT0vVz6lQ73OU+U6SlLZaGkWdsYNb2eSpYqtLXig0A2/oqeOVCL8jpn8RJCKqbJQaKkAayAO1Xs5qLJ7bsJn/MuPYMB5IoMRTbchhoZDp0YYpuKqIROtYXPJV8GtsOEXQh2+an2XBdUtoQKk96rbEmCIYAewbiQO1ThbJhuAeWEbWkHwCVFE0X8tLVoTmMPRSjDqaa8wqyBbEJ3RcK1FRXFWXLc4HVdHgVmiqaJNmtzvJ6ZlA4Klnbeaw0bQkpdn2qYlSYoYNwHnqR0h1JCbRk3MFdSz1s/Zk7itROTsM80xWuB2uFQqS1YXNujM/oDU9wQlRiTTKnSrnycvF1toDwc31asZyi289DrIXDqaP+rxisM9lDQqifBzy2HfQvptEnZkcvBC8E1RCidiHKhbL2PEfxaX4RflOWIotj7H/veW/M+U5NPkT0enkaCCsRPKMG2o1ALw5uSgWnHix3Ve6tMluv5bg7EiV0bhGtVwd89DslboXMPZVr31bqqclsRPN6w71Ut0ZhDKo4Eozo2zrO7yoykm7LRVKi1M23rBJMw3aFVO0bHXd3lNP0e2RHd6XiPkmWnEBhuxGS5TNwzePE+a6HF0fJFOUd3qrmNFwPeVMc1Axki5KjIShuuBIUvlQ59aUU+Zsi7rVe+CQV0rMmcksNCai8noce6mLqBYn1WCjQ+2ZvYlIjlJhtSooUeOsq/gMqbY0K9GaNmPcoauNG2c5ztgVGTjsk2s+sVx2AeirWQiX6qHVSuQU+d6ZO6ijQXXXg7Dr2IiblyWTbMe/mjI41Jx3jBSpfR198G8WigGVcscDXDLNWNmTLH8RUZE1pkahWkMmmvuJR1tG+2mZm2YD4LWlzmmj+accqVxqtVBhRxBc/lIZutLhSEcRQmgF7Peqa3oQe26QRShFaYmq1lkYwt2VEnI1GPJkpSzBEY2JfcC/HU076mlTjrTkDQ9rnEue5zak0J2inSzI3LTGz2taGgEtFbtCLzamtOGKTDlyMg47qN9Udb9D7a9kGBZglhSG972n3HG9+wquFZha4viPcah7WsoA2G1xqKazQALTXHZlt0bzU+GAVZNi8T291MVm2JxRRvhnkLrs6PB7ysFFx7MCujTZ5vEu/Vc6i4OPatxIz2MIglIgmTDQQRIABWw9kH3tLfmfKcsctl7IPvaW/M+U5NbE9HpxBBBdBA8wQtKnnCidl9IXAkUxWYgdNS4PSPBckscV6Ozuy6bL+U0peX3KLYScQltSuSMmLkW9vXVLJjh0MGoyUMsElwVwTctk1xVXbNpNgtvOVmXjaslp8RyY4jzUoRuSTLTfTFtBO0sYcBmhMW425UrEyLKvACuZ+CQzFdMsMU6OaOaTVjUe2g6qiNN+pChOhYKXJjmOXRHHH0Qlkl7Gw7BOVF1R29FPt6K10oSkxEJ1SlR0Uu3FOTQXL9zp+hGK0uj0PmP/tHacT5rOQ2VIG0gLYaNQrwI2uce4ADzW3onHZXWrDpVVbYoPHWtPbsrnxp3BYyZbR1d4REcnRtdHpihunVRajlcKrFSEJ15pac9S0cCZFDX3cO1DKxfBVzM1fmQD0QSKbwAf1W7s6gbnguc2rZEQxOUgkGpqQDrV5ZLJogcqKNywPORRqMuTQWhUXXQ3AOFajURvS5C074ocHDMbDvS4cBjRSmeZNSSd5OarJyFddebnkd41dqybstph9QqWcnGMaQ5wvOODa841wGCmQ3E5qitWXBeHUxqB/2SMSY1FdVo/F5grn010jxPmuhxW0hntp2Bc7mDzjxPmtxITGiiCBQC0TDRIIIAJbL2Qfe0t+Z8pyxq2Xsh+9pb8z5Tk47E9HpxBBBdBA8h/wD6J+EOceCjs6alQhieC58h0/Ur4MvfiEb1eQ4E2wUYTd1KtskVj9q6nJsF0YLnyyplcEbRz5750bVT2tGmDTlq0XXXMGwLI6fMHJigGYWcU/JcFMuPxfJirLiXX1VtaE/fYQqeT6RTvuu4ldclbs5IulRDIU+U+zKgqdLfZlVRNkcdFSa81RR0U80mmSGNDzAkTeaVDOKTNZrj+51v4DDDiCNq3ejdIcIuP7rl5BYeA8NcCRWiupi0jyAp7zq56sv0W2TjSLW15sUJrmMOOsrGTLqq3kniKDfdSmQ1ntUK0WNrRpFAnFUEnaNJYMSrYbtlQe6v6K4tGVvMe5jqE01VrhistotMC8WE7wtFCiE1bs/1+iT2Ui+CLIy8cnCISDwB7qK7l5KPrivpl7qj2aaalfS0Xce4pWWhKlohRLOimlI0QDeWu8wpsCXIFHuvY50FaDgpIduQe3ELLYN2NRDRp/eJVTyV5x2MJ79XmrGbiU33QT6Kgi29CZVrnUNC41w/f+kJWTk6GbajhkMiu0937C55EKt7RtMzD3AGgoKDd6qqiwXDMK3Q0jmc02NINQRBIAyggiQAFsfZB97S35nynLHLY+yD72lvzPlOWo7E9Hp1BBBXIHkCG4F+CsIEel4U1Kqs7pKeBi7gueezpT8Ruxvtv7l1SU6IXLLCeBGx6y6lLxBdGK5c+y//AD6HSsfp/wDZDiFri8bVj/aARyQ4hTxfNFsvwZiZM4lOF3NPamZIVcn40EsaSd69F7POWiISVPgH+kVB5bBTYP2RW0ZYwOiFNLOZVQCcApwjgsokxxCAxCRMJymITccYrkXzOuXwGUTnHJKDETmLoUGzleSKEA0SSkPBTVVrtme4SZebMN4c3UcfRauyrSD4lRrA/wBLEtUqzIxBwNCDUInBUax5HZ1GV2q7lYuCxNmW8wgXjddrrkVfS9rwwOm09q52mdsZI0JeoMSeArrJwA1kqknNJeU5ku0vdrIqGjiVKs+ULec83nnuA2AJVWw6r0WDG1FTmc1zbT4j6SANTBXtJ9F0eJEAG7XuC5Dbc7y0Z79RdzfwjAevaqYl5WSzuo0N2d0xwKtCVW2a3Encp5XWjzZ7I0xLVxbns1FQ6Kwe/UkEbVOWNPRSGVrZBQUl0AJswSpuDRVZIsZWx9kH3vLfmfKcse4UzWw9j/3vLfmfKcktmno9PIIIK5E8dSLwHYqeJhvO4K8/lSHqd4pMvoi11ece9cTzRZ29mVUZCC436g0xW0lp510c5GNCRqcU5/KThk8rE5xkbx45RAZ9/WVBpNMucACaq8dovE/8hUOa0UiOzdVZhKKdmpxk40ZKUfRymT0Ulqs36KRG5FR5ixogFCrvLFu7ILFJKijKsYR/pKPEkiM0QBpRWWREnjYIhwCcdGFME0YaAl/BHWmHTRIlYxOKcJqkQWUCcW4Y0ufZHJkcuPQQCBCWAhRUIkd8NRYkPBWLsky+FzQg0mVwRQIl11e9SHQCormUNFllIstQe5Wuj9mtiO5+WxVNmQi+ja55cRqV9ZLXw3XHgjYdvaoy4OmKvk1suxjBRoAG5S4URVcs813Jq3LbEvDJGL3YMG/adwUas6LSVlbpxbd1vIQzznD+oR7rerxPksIlxYhcS5xJcTUk5klPSUGprqHmuqEelUcOTJ1OyZKQ7rd+adKBKS5UObY1CxcU7ESZIa+KUQgBtxQLUG5kpxoQMZMNaz2RSw/i0uRhTlT/AOpyzZC13shb9awPwxvlOSaHGTs9GIIIJFDyXCtSI7BpK1mj848i64Hisdo2P6q6TZ0EXagLmnjjR148jslNKMPVBOW7ybyxwOCODbYdkuPty/Dq7kf0vSmnqB/EDsTUS0XbPBLty/DXXH9H5gqmn34J+NPOPuqtm3vd7qFjl+Cc4/pRzrsVCUyagP1tUQMOxdMU0c0nbDASnirSEuG0DNG9gxI1hdOOD2cuWa0hDSlUSWJRzVjmFAIIgjCAERsqbSAnCm3dMbgT+icTASFX2gyjq7fNTwotoEUG1Jmo7IsGKWkFpoRiFfSuljxS/Da+msEtPkVnQlFTcU9l4zcdGpdph1YWO9//AMqgtCddGeXvz1DUBsChh2KWhQS0OWSUuGKhsJNArRjKCg1KFJRQ0461PVEQmwUQecEdU1MOwPcmYFyg5vYkuKchYN7FGe/EoD2Kh5qTSiRAbQJQx4eaAYS2XsiH1rA/DG+U5Y5zqLX+yGptWB+GN8pyTBbPRSCCCyWPImjzqRFvIVoUZzTiuf2D01o4cw0GjjRRkXhonW0xsVoI6SqYcq4ZFTDGYfeSCW6nLJsclIr2nE4K3EUFURbscEKO6yALwxAmIk20Zqrq/aq6am3VIKAL6NMwyNSoYrhU0yUO+UiI89i3GNk5zr/Rt7qk1FMcEljswcxlvCWUh7a8RkVejkbsW0IRMvFKaEUbI8ECFBG0omdFHqqmA1Axc48An3BNSQwrtJKkPCAZHCq5iJeJPdwUuei0F0a8+CgLLKQXsMI0SMJGwiKomnUUpE4IAUrCTjVFDmPJV7QaYhGx1DUITFJWXCjzByG9OQ4l4VTLjV43BaIolVoFEhc53A19E9NRKNTcuLraniUAiQTjd7T6dqce6goP9JlgoK6zmhRMQpbH2Qn61gfhjfKcsYStl7IG/WsD8Mb5TkmaWz0WgggslTyJYzeeUm3zzgisSJz0WkB5wUl/Sz0VnKu2nvRiO7rHvTaC2THxOP6xShaETrFRUSVDtk5tqxNqbfPOJUVT5GV953YP1QlYnKiRBDiOdmnKJaIqqVEHK2NkfvYm4uSeSXjAoEKh5Ips808EcDFqROHmgbx5ph7HGDBNTTqMUhqiTp5zRvQC2SpYUaBuS47wBUooRUG1I2Te0o9AlbIMV9STtSpeHecBtwTaMFTZdCojC0kHMGiSp5uxgMQ2Jvyd/lMPkYg9w9gr5LKmvezTi/WiOnZaAXup3nYE9Cs95zF0ay7DwSo0drWlkPX0nazuCHK+Igo1ywrTmmuDGQ2gCHeq4VrEJOZ3ACg7TrUOqCC0lSoTduyVIxMabcuKehGryVAhuoQVPlMyd60iUkFOYua3tPAJ45gdvd/lN0/qE7Ggd5qlNOJPYmZHHFEE2wVToCYgLZeyAH+KwPwxvlOWOC2fsgP1rA/DG+U5JjWz0SgggslTx7Zgcx1S3xHqhawc84DxHqggplfRA+ju6viPVD6O7Z4j1QQWjIPo7ur4j1Q+ju6viPVEggCbJWe7pOHAVHecVYiEdnkggtohLYDBds8Qk8k7Z4hBBaM0FyDtnkjEE7PJBBACZaXcBSmW8JqbguwFNY1jiggkNbJEOCdniFCMFxiZZbx6oIIBImlhArTxCpnwXk1I8R6o0EmbghP0Z2zxHqh9Gds8R6oIJGwfR3bPEeqehujNyLh/cPVBBJpPYJtaERWxHdKp4keqR9Hds8R6oIISrQN2D6O7Z4j1ROl3bPEeqNBMAvo7q5eI9VZSsu4Ny8QggmjEwmQXc401nWNSJ0F2DaccR6oIJmaHWy7tniErkXbPJBBAg+Qds8lsfZHBcLVg/hjfKcgggFs9DoIILJU//9k="/>
          <p:cNvSpPr>
            <a:spLocks noChangeAspect="1" noChangeArrowheads="1"/>
          </p:cNvSpPr>
          <p:nvPr/>
        </p:nvSpPr>
        <p:spPr bwMode="auto">
          <a:xfrm>
            <a:off x="1524000"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 name="AutoShape 4" descr="data:image/jpeg;base64,/9j/4AAQSkZJRgABAQAAAQABAAD/2wCEAAkGBxQTEhUUEhQUFRQWFhQXFBcUFBUUFBQUFRQXFhUUFBQYHCggGBolHBQUITEhJSkrLi4uFx8zODMsNygtLisBCgoKDg0OGhAQGiwkHCQsLCwsLCwsLCwsLCwsLCwsLCwsLCwsLCwsLCwsLCwsLCwsLCwsLCwsLCwsLCwsLCwsLP/AABEIALcBEwMBIgACEQEDEQH/xAAcAAAABwEBAAAAAAAAAAAAAAAAAQIDBAUGBwj/xABDEAABAgMEBQkECAYCAwEAAAABAAIDBBEFEiExBkFRYXETIjJSgZGhsdEHQpKzFCUzNXKDwfAVFiOC4fFiolOj4kP/xAAZAQADAQEBAAAAAAAAAAAAAAAAAQMCBAX/xAAkEQACAgIBBAMBAQEAAAAAAAAAAQIRAzEhEhMiQTJCUWFxBP/aAAwDAQACEQMRAD8A5E6YeCRffh/yd6q90MfEdGwc4/3O9VT23BuR4rdjz6/quj6AWGIbOUOJdQ+C58vMKOrDayX+FvDMXa7vKU6JE/5d5V0GgIroXn9k9Hvv8KB74m13eVDimLtd3larkm7kl0Fu5Ptf0Xe/hiJuNEaCSX4byszMW+a9N/xFdJtqA3knZZFcVmekeJ81fFhT2Ry52laRaPtlxye/4iibaD8rzviKq5fpBTHDnLpWGKOJ55Pklw5h5cOe7PrFW0+94AIc7LaVUSX2g4rQxiMAVKS6ZcFsb6o2ynlbWjEkF7qcSm48V3Wd8R9U9NQg13NTEUVT9h9RnlndZ3xH1SRGf1nfE71ThYhDh4rZIflQ8kc51d5Jp2VWps2ARmXE0xxPdRU8gwd/fRX0q/VnlqxOxYbKpE58RsOjrxNdVTn2qBaVqvdgCWjIAONFOmIQpV1OA8lWxpWpw48EWOiuh3ne86vEqaGOu4l3eVNlbNzHHwyVrEs/BuGJz7/9rNmkips28Dg53xFbGViOLcze45rPMkix1RtIPgtZJwhcxRY6MfpJYrZppdCcWR2DK8QHge6fXUuaRHxGkhzngg0ILnVBGYzXV7brDeHjPaNY3rF6XyzXFsdgpeweNjtq3FkZRM3yrus74neqSYzus74neqVRJurRgSY7+u74neqIR39d3xO9UZYiDEwBy7uu74neqSZh3Xd8TvVGWJJhoEL5d3Xf8TvVbP2Ozjxa0AXiQ5sVrgSSKcmTt2tCxVxbH2Qs+tpb835Tk1sUtHplBBBWInjy3JjlplzyKXnDDuC6DIW22BDY0g5at1FntO5JrZuFcFK594XQ7OsuEYTatrgNS4sj8Ed2NVORUN0padvcljSNu/uVy6yIPVHck/weF1QoVI6bj+FT/MTP2CjOkbP2CrI2JC2BNvsCEdQR5B4FBauk0J0NwBxI2FcwmDieJXW7W0ahCG4gCtFyWZFCRvPmunB/Tnz1XAJY0cFNe+r8FCl21KlMbRy6Theh1jyHghTHzbnPCak2VenYzA2JgouuovC+kXFBrUpl5VlaA5o7FWPWE7ZaSqIklBjsUglEHKhEuZM403Yq5lI9zHXia7As9JPoDuz45/opUtM1rXYpNclU+DRCLepXj+/FWNmwQ5zv3iafoqSUi3mg7vHWrSw5mgedrz4AIZtF9KQRfadtR3FTnQxUDZT9fVU8KcxA2EHvJ9QpbJrHH9kLDNofmYYAJ2FTTGAhgtypiojYwNQVBiRTDNPd1cEDoj2m8OFNWYWWmIF6/COTgbu5wxCv5jWO0KktM0e14wpSvCqaZOSMU9tCQcxmkK60tk+Tj1HRiAPHE9Id/mqQuV0c74AgivIryADRIryF5ABrZex8/W0vwi/KcsZeWy9j7vraX4RflOTWzL0elaII0FYieXtOJ69NMoOj6hdGsW0A6C001DyWOlpEOF+I0Fz/AArkpsharZZwhxaBp6J1f4XHJWkjui6bZrnTFdSTyu5CWmWPFWkFP32qOiozyh2IXzsTjowTbpkJWOiDa7jyTsNRXD5vpO4nzXbbXmxyTuBXE5w853E+avgdslmXiFKDnKW0c9Q5cmuClwHG9iuo4XofhvuuwT0vVz6lQ73OU+U6SlLZaGkWdsYNb2eSpYqtLXig0A2/oqeOVCL8jpn8RJCKqbJQaKkAayAO1Xs5qLJ7bsJn/MuPYMB5IoMRTbchhoZDp0YYpuKqIROtYXPJV8GtsOEXQh2+an2XBdUtoQKk96rbEmCIYAewbiQO1ThbJhuAeWEbWkHwCVFE0X8tLVoTmMPRSjDqaa8wqyBbEJ3RcK1FRXFWXLc4HVdHgVmiqaJNmtzvJ6ZlA4Klnbeaw0bQkpdn2qYlSYoYNwHnqR0h1JCbRk3MFdSz1s/Zk7itROTsM80xWuB2uFQqS1YXNujM/oDU9wQlRiTTKnSrnycvF1toDwc31asZyi289DrIXDqaP+rxisM9lDQqifBzy2HfQvptEnZkcvBC8E1RCidiHKhbL2PEfxaX4RflOWIotj7H/veW/M+U5NPkT0enkaCCsRPKMG2o1ALw5uSgWnHix3Ve6tMluv5bg7EiV0bhGtVwd89DslboXMPZVr31bqqclsRPN6w71Ut0ZhDKo4Eozo2zrO7yoykm7LRVKi1M23rBJMw3aFVO0bHXd3lNP0e2RHd6XiPkmWnEBhuxGS5TNwzePE+a6HF0fJFOUd3qrmNFwPeVMc1Axki5KjIShuuBIUvlQ59aUU+Zsi7rVe+CQV0rMmcksNCai8noce6mLqBYn1WCjQ+2ZvYlIjlJhtSooUeOsq/gMqbY0K9GaNmPcoauNG2c5ztgVGTjsk2s+sVx2AeirWQiX6qHVSuQU+d6ZO6ijQXXXg7Dr2IiblyWTbMe/mjI41Jx3jBSpfR198G8WigGVcscDXDLNWNmTLH8RUZE1pkahWkMmmvuJR1tG+2mZm2YD4LWlzmmj+accqVxqtVBhRxBc/lIZutLhSEcRQmgF7Peqa3oQe26QRShFaYmq1lkYwt2VEnI1GPJkpSzBEY2JfcC/HU076mlTjrTkDQ9rnEue5zak0J2inSzI3LTGz2taGgEtFbtCLzamtOGKTDlyMg47qN9Udb9D7a9kGBZglhSG972n3HG9+wquFZha4viPcah7WsoA2G1xqKazQALTXHZlt0bzU+GAVZNi8T291MVm2JxRRvhnkLrs6PB7ysFFx7MCujTZ5vEu/Vc6i4OPatxIz2MIglIgmTDQQRIABWw9kH3tLfmfKcsctl7IPvaW/M+U5NbE9HpxBBBdBA8wQtKnnCidl9IXAkUxWYgdNS4PSPBckscV6Ozuy6bL+U0peX3KLYScQltSuSMmLkW9vXVLJjh0MGoyUMsElwVwTctk1xVXbNpNgtvOVmXjaslp8RyY4jzUoRuSTLTfTFtBO0sYcBmhMW425UrEyLKvACuZ+CQzFdMsMU6OaOaTVjUe2g6qiNN+pChOhYKXJjmOXRHHH0Qlkl7Gw7BOVF1R29FPt6K10oSkxEJ1SlR0Uu3FOTQXL9zp+hGK0uj0PmP/tHacT5rOQ2VIG0gLYaNQrwI2uce4ADzW3onHZXWrDpVVbYoPHWtPbsrnxp3BYyZbR1d4REcnRtdHpihunVRajlcKrFSEJ15pac9S0cCZFDX3cO1DKxfBVzM1fmQD0QSKbwAf1W7s6gbnguc2rZEQxOUgkGpqQDrV5ZLJogcqKNywPORRqMuTQWhUXXQ3AOFajURvS5C074ocHDMbDvS4cBjRSmeZNSSd5OarJyFddebnkd41dqybstph9QqWcnGMaQ5wvOODa841wGCmQ3E5qitWXBeHUxqB/2SMSY1FdVo/F5grn010jxPmuhxW0hntp2Bc7mDzjxPmtxITGiiCBQC0TDRIIIAJbL2Qfe0t+Z8pyxq2Xsh+9pb8z5Tk47E9HpxBBBdBA8h/wD6J+EOceCjs6alQhieC58h0/Ur4MvfiEb1eQ4E2wUYTd1KtskVj9q6nJsF0YLnyyplcEbRz5750bVT2tGmDTlq0XXXMGwLI6fMHJigGYWcU/JcFMuPxfJirLiXX1VtaE/fYQqeT6RTvuu4ldclbs5IulRDIU+U+zKgqdLfZlVRNkcdFSa81RR0U80mmSGNDzAkTeaVDOKTNZrj+51v4DDDiCNq3ejdIcIuP7rl5BYeA8NcCRWiupi0jyAp7zq56sv0W2TjSLW15sUJrmMOOsrGTLqq3kniKDfdSmQ1ntUK0WNrRpFAnFUEnaNJYMSrYbtlQe6v6K4tGVvMe5jqE01VrhistotMC8WE7wtFCiE1bs/1+iT2Ui+CLIy8cnCISDwB7qK7l5KPrivpl7qj2aaalfS0Xce4pWWhKlohRLOimlI0QDeWu8wpsCXIFHuvY50FaDgpIduQe3ELLYN2NRDRp/eJVTyV5x2MJ79XmrGbiU33QT6Kgi29CZVrnUNC41w/f+kJWTk6GbajhkMiu0937C55EKt7RtMzD3AGgoKDd6qqiwXDMK3Q0jmc02NINQRBIAyggiQAFsfZB97S35nynLHLY+yD72lvzPlOWo7E9Hp1BBBXIHkCG4F+CsIEel4U1Kqs7pKeBi7gueezpT8Ruxvtv7l1SU6IXLLCeBGx6y6lLxBdGK5c+y//AD6HSsfp/wDZDiFri8bVj/aARyQ4hTxfNFsvwZiZM4lOF3NPamZIVcn40EsaSd69F7POWiISVPgH+kVB5bBTYP2RW0ZYwOiFNLOZVQCcApwjgsokxxCAxCRMJymITccYrkXzOuXwGUTnHJKDETmLoUGzleSKEA0SSkPBTVVrtme4SZebMN4c3UcfRauyrSD4lRrA/wBLEtUqzIxBwNCDUInBUax5HZ1GV2q7lYuCxNmW8wgXjddrrkVfS9rwwOm09q52mdsZI0JeoMSeArrJwA1kqknNJeU5ku0vdrIqGjiVKs+ULec83nnuA2AJVWw6r0WDG1FTmc1zbT4j6SANTBXtJ9F0eJEAG7XuC5Dbc7y0Z79RdzfwjAevaqYl5WSzuo0N2d0xwKtCVW2a3Encp5XWjzZ7I0xLVxbns1FQ6Kwe/UkEbVOWNPRSGVrZBQUl0AJswSpuDRVZIsZWx9kH3vLfmfKcse4UzWw9j/3vLfmfKcktmno9PIIIK5E8dSLwHYqeJhvO4K8/lSHqd4pMvoi11ece9cTzRZ29mVUZCC436g0xW0lp510c5GNCRqcU5/KThk8rE5xkbx45RAZ9/WVBpNMucACaq8dovE/8hUOa0UiOzdVZhKKdmpxk40ZKUfRymT0Ulqs36KRG5FR5ixogFCrvLFu7ILFJKijKsYR/pKPEkiM0QBpRWWREnjYIhwCcdGFME0YaAl/BHWmHTRIlYxOKcJqkQWUCcW4Y0ufZHJkcuPQQCBCWAhRUIkd8NRYkPBWLsky+FzQg0mVwRQIl11e9SHQCormUNFllIstQe5Wuj9mtiO5+WxVNmQi+ja55cRqV9ZLXw3XHgjYdvaoy4OmKvk1suxjBRoAG5S4URVcs813Jq3LbEvDJGL3YMG/adwUas6LSVlbpxbd1vIQzznD+oR7rerxPksIlxYhcS5xJcTUk5klPSUGprqHmuqEelUcOTJ1OyZKQ7rd+adKBKS5UObY1CxcU7ESZIa+KUQgBtxQLUG5kpxoQMZMNaz2RSw/i0uRhTlT/AOpyzZC13shb9awPwxvlOSaHGTs9GIIIJFDyXCtSI7BpK1mj848i64Hisdo2P6q6TZ0EXagLmnjjR148jslNKMPVBOW7ybyxwOCODbYdkuPty/Dq7kf0vSmnqB/EDsTUS0XbPBLty/DXXH9H5gqmn34J+NPOPuqtm3vd7qFjl+Cc4/pRzrsVCUyagP1tUQMOxdMU0c0nbDASnirSEuG0DNG9gxI1hdOOD2cuWa0hDSlUSWJRzVjmFAIIgjCAERsqbSAnCm3dMbgT+icTASFX2gyjq7fNTwotoEUG1Jmo7IsGKWkFpoRiFfSuljxS/Da+msEtPkVnQlFTcU9l4zcdGpdph1YWO9//AMqgtCddGeXvz1DUBsChh2KWhQS0OWSUuGKhsJNArRjKCg1KFJRQ0461PVEQmwUQecEdU1MOwPcmYFyg5vYkuKchYN7FGe/EoD2Kh5qTSiRAbQJQx4eaAYS2XsiH1rA/DG+U5Y5zqLX+yGptWB+GN8pyTBbPRSCCCyWPImjzqRFvIVoUZzTiuf2D01o4cw0GjjRRkXhonW0xsVoI6SqYcq4ZFTDGYfeSCW6nLJsclIr2nE4K3EUFURbscEKO6yALwxAmIk20Zqrq/aq6am3VIKAL6NMwyNSoYrhU0yUO+UiI89i3GNk5zr/Rt7qk1FMcEljswcxlvCWUh7a8RkVejkbsW0IRMvFKaEUbI8ECFBG0omdFHqqmA1Axc48An3BNSQwrtJKkPCAZHCq5iJeJPdwUuei0F0a8+CgLLKQXsMI0SMJGwiKomnUUpE4IAUrCTjVFDmPJV7QaYhGx1DUITFJWXCjzByG9OQ4l4VTLjV43BaIolVoFEhc53A19E9NRKNTcuLraniUAiQTjd7T6dqce6goP9JlgoK6zmhRMQpbH2Qn61gfhjfKcsYStl7IG/WsD8Mb5TkmaWz0WgggslTyJYzeeUm3zzgisSJz0WkB5wUl/Sz0VnKu2nvRiO7rHvTaC2THxOP6xShaETrFRUSVDtk5tqxNqbfPOJUVT5GV953YP1QlYnKiRBDiOdmnKJaIqqVEHK2NkfvYm4uSeSXjAoEKh5Ips808EcDFqROHmgbx5ph7HGDBNTTqMUhqiTp5zRvQC2SpYUaBuS47wBUooRUG1I2Te0o9AlbIMV9STtSpeHecBtwTaMFTZdCojC0kHMGiSp5uxgMQ2Jvyd/lMPkYg9w9gr5LKmvezTi/WiOnZaAXup3nYE9Cs95zF0ay7DwSo0drWlkPX0nazuCHK+Igo1ywrTmmuDGQ2gCHeq4VrEJOZ3ACg7TrUOqCC0lSoTduyVIxMabcuKehGryVAhuoQVPlMyd60iUkFOYua3tPAJ45gdvd/lN0/qE7Ggd5qlNOJPYmZHHFEE2wVToCYgLZeyAH+KwPwxvlOWOC2fsgP1rA/DG+U5JjWz0SgggslTx7Zgcx1S3xHqhawc84DxHqggplfRA+ju6viPVD6O7Z4j1QQWjIPo7ur4j1Q+ju6viPVEggCbJWe7pOHAVHecVYiEdnkggtohLYDBds8Qk8k7Z4hBBaM0FyDtnkjEE7PJBBACZaXcBSmW8JqbguwFNY1jiggkNbJEOCdniFCMFxiZZbx6oIIBImlhArTxCpnwXk1I8R6o0EmbghP0Z2zxHqh9Gds8R6oIJGwfR3bPEeqehujNyLh/cPVBBJpPYJtaERWxHdKp4keqR9Hds8R6oIISrQN2D6O7Z4j1ROl3bPEeqNBMAvo7q5eI9VZSsu4Ny8QggmjEwmQXc401nWNSJ0F2DaccR6oIJmaHWy7tniErkXbPJBBAg+Qds8lsfZHBcLVg/hjfKcgggFs9DoIILJU//9k="/>
          <p:cNvSpPr>
            <a:spLocks noChangeAspect="1" noChangeArrowheads="1"/>
          </p:cNvSpPr>
          <p:nvPr/>
        </p:nvSpPr>
        <p:spPr bwMode="auto">
          <a:xfrm>
            <a:off x="1676400" y="7938"/>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0998195">
            <a:off x="1065570" y="759457"/>
            <a:ext cx="5447958" cy="3625370"/>
          </a:xfrm>
          <a:prstGeom prst="rect">
            <a:avLst/>
          </a:prstGeom>
          <a:noFill/>
          <a:ln w="9525">
            <a:solidFill>
              <a:schemeClr val="tx1"/>
            </a:solidFill>
            <a:miter lim="800000"/>
            <a:headEnd/>
            <a:tailEnd/>
          </a:ln>
          <a:effectLst>
            <a:glow rad="139700">
              <a:schemeClr val="accent1">
                <a:satMod val="175000"/>
                <a:alpha val="40000"/>
              </a:schemeClr>
            </a:glow>
          </a:effectLst>
          <a:scene3d>
            <a:camera prst="orthographicFront"/>
            <a:lightRig rig="threePt" dir="t"/>
          </a:scene3d>
          <a:sp3d>
            <a:bevelT w="152400" h="50800" prst="softRound"/>
          </a:sp3d>
          <a:extLst>
            <a:ext uri="{909E8E84-426E-40dd-AFC4-6F175D3DCCD1}">
              <a14:hiddenFill xmlns="" xmlns:a14="http://schemas.microsoft.com/office/drawing/2010/main">
                <a:solidFill>
                  <a:schemeClr val="accent1"/>
                </a:solidFill>
              </a14:hiddenFill>
            </a:ext>
          </a:extLst>
        </p:spPr>
      </p:pic>
      <p:sp>
        <p:nvSpPr>
          <p:cNvPr id="12" name="TextBox 11"/>
          <p:cNvSpPr txBox="1"/>
          <p:nvPr/>
        </p:nvSpPr>
        <p:spPr>
          <a:xfrm>
            <a:off x="4395019" y="2992141"/>
            <a:ext cx="5632314" cy="3108543"/>
          </a:xfrm>
          <a:prstGeom prst="rect">
            <a:avLst/>
          </a:prstGeom>
          <a:effectLst>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2800" dirty="0"/>
              <a:t>Charlotte Danielson is an educational consultant who has extensive work experience in a wide range of positions. She created a framework to help teachers improve instructional practice.</a:t>
            </a:r>
            <a:endParaRPr lang="en-US" dirty="0"/>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83285" y="5456903"/>
            <a:ext cx="1689157" cy="1368099"/>
          </a:xfrm>
          <a:prstGeom prst="rect">
            <a:avLst/>
          </a:prstGeom>
        </p:spPr>
      </p:pic>
    </p:spTree>
    <p:extLst>
      <p:ext uri="{BB962C8B-B14F-4D97-AF65-F5344CB8AC3E}">
        <p14:creationId xmlns:p14="http://schemas.microsoft.com/office/powerpoint/2010/main" val="31991976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3350" y="7937"/>
            <a:ext cx="8534400" cy="1507067"/>
          </a:xfrm>
        </p:spPr>
        <p:txBody>
          <a:bodyPr>
            <a:normAutofit/>
          </a:bodyPr>
          <a:lstStyle/>
          <a:p>
            <a:r>
              <a:rPr lang="en-US" sz="4000" b="1" dirty="0"/>
              <a:t>The TESS Rubric. . .</a:t>
            </a:r>
          </a:p>
        </p:txBody>
      </p:sp>
      <p:sp>
        <p:nvSpPr>
          <p:cNvPr id="5" name="Content Placeholder 4"/>
          <p:cNvSpPr>
            <a:spLocks noGrp="1"/>
          </p:cNvSpPr>
          <p:nvPr>
            <p:ph idx="1"/>
          </p:nvPr>
        </p:nvSpPr>
        <p:spPr>
          <a:xfrm>
            <a:off x="153350" y="1259139"/>
            <a:ext cx="7256206" cy="4989261"/>
          </a:xfrm>
          <a:ln>
            <a:noFill/>
          </a:ln>
          <a:effectLst>
            <a:glow rad="101600">
              <a:schemeClr val="accent1">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p:spPr>
        <p:style>
          <a:lnRef idx="1">
            <a:schemeClr val="accent4"/>
          </a:lnRef>
          <a:fillRef idx="2">
            <a:schemeClr val="accent4"/>
          </a:fillRef>
          <a:effectRef idx="1">
            <a:schemeClr val="accent4"/>
          </a:effectRef>
          <a:fontRef idx="minor">
            <a:schemeClr val="dk1"/>
          </a:fontRef>
        </p:style>
        <p:txBody>
          <a:bodyPr anchor="t">
            <a:normAutofit fontScale="25000" lnSpcReduction="20000"/>
          </a:bodyPr>
          <a:lstStyle/>
          <a:p>
            <a:pPr algn="just">
              <a:buFont typeface="Wingdings" panose="05000000000000000000" pitchFamily="2" charset="2"/>
              <a:buChar char="v"/>
            </a:pPr>
            <a:endParaRPr lang="en-US" dirty="0"/>
          </a:p>
          <a:p>
            <a:pPr algn="just">
              <a:buFont typeface="Wingdings" panose="05000000000000000000" pitchFamily="2" charset="2"/>
              <a:buChar char="v"/>
            </a:pPr>
            <a:endParaRPr lang="en-US" dirty="0"/>
          </a:p>
          <a:p>
            <a:pPr algn="just">
              <a:buFont typeface="Wingdings" panose="05000000000000000000" pitchFamily="2" charset="2"/>
              <a:buChar char="v"/>
            </a:pPr>
            <a:r>
              <a:rPr lang="en-US" sz="11200" dirty="0"/>
              <a:t>Is grounded in </a:t>
            </a:r>
            <a:r>
              <a:rPr lang="en-US" sz="11200" i="1" u="sng" dirty="0"/>
              <a:t>research</a:t>
            </a:r>
            <a:r>
              <a:rPr lang="en-US" sz="11200" dirty="0"/>
              <a:t> &amp; up-to-date </a:t>
            </a:r>
            <a:r>
              <a:rPr lang="en-US" sz="11200" i="1" u="sng" dirty="0"/>
              <a:t>literature reviews</a:t>
            </a:r>
            <a:r>
              <a:rPr lang="en-US" sz="11200" dirty="0"/>
              <a:t>.</a:t>
            </a:r>
          </a:p>
          <a:p>
            <a:pPr algn="just">
              <a:buFont typeface="Wingdings" panose="05000000000000000000" pitchFamily="2" charset="2"/>
              <a:buChar char="v"/>
            </a:pPr>
            <a:r>
              <a:rPr lang="en-US" sz="11200" dirty="0"/>
              <a:t>Is </a:t>
            </a:r>
            <a:r>
              <a:rPr lang="en-US" sz="11200" i="1" u="sng" dirty="0"/>
              <a:t>consistent</a:t>
            </a:r>
            <a:r>
              <a:rPr lang="en-US" sz="11200" dirty="0"/>
              <a:t>; but </a:t>
            </a:r>
            <a:r>
              <a:rPr lang="en-US" sz="11200" i="1" u="sng" dirty="0"/>
              <a:t>flexible</a:t>
            </a:r>
            <a:r>
              <a:rPr lang="en-US" sz="11200" dirty="0"/>
              <a:t> for new learning.</a:t>
            </a:r>
          </a:p>
          <a:p>
            <a:pPr algn="just">
              <a:buFont typeface="Wingdings" panose="05000000000000000000" pitchFamily="2" charset="2"/>
              <a:buChar char="v"/>
            </a:pPr>
            <a:r>
              <a:rPr lang="en-US" sz="11200" dirty="0"/>
              <a:t>Is based in </a:t>
            </a:r>
            <a:r>
              <a:rPr lang="en-US" sz="11200" i="1" u="sng" dirty="0"/>
              <a:t>pedagogical practice </a:t>
            </a:r>
            <a:r>
              <a:rPr lang="en-US" sz="11200" dirty="0"/>
              <a:t>&amp; unique to every teacher, every class, every school. </a:t>
            </a:r>
          </a:p>
          <a:p>
            <a:pPr algn="just">
              <a:buFont typeface="Wingdings" panose="05000000000000000000" pitchFamily="2" charset="2"/>
              <a:buChar char="v"/>
            </a:pPr>
            <a:r>
              <a:rPr lang="en-US" sz="11200" dirty="0"/>
              <a:t>Is </a:t>
            </a:r>
            <a:r>
              <a:rPr lang="en-US" sz="11200" u="sng" dirty="0"/>
              <a:t>simple</a:t>
            </a:r>
            <a:r>
              <a:rPr lang="en-US" sz="11200" dirty="0"/>
              <a:t>, but </a:t>
            </a:r>
            <a:r>
              <a:rPr lang="en-US" sz="11200" u="sng" dirty="0"/>
              <a:t>masterful</a:t>
            </a:r>
            <a:r>
              <a:rPr lang="en-US" sz="11200" dirty="0"/>
              <a:t>.</a:t>
            </a:r>
          </a:p>
          <a:p>
            <a:pPr algn="just">
              <a:buFont typeface="Wingdings" panose="05000000000000000000" pitchFamily="2" charset="2"/>
              <a:buChar char="v"/>
            </a:pPr>
            <a:r>
              <a:rPr lang="en-US" sz="11200" dirty="0"/>
              <a:t>Is based on the </a:t>
            </a:r>
            <a:r>
              <a:rPr lang="en-US" sz="11200" i="1" u="sng" dirty="0"/>
              <a:t>2007 edition</a:t>
            </a:r>
            <a:r>
              <a:rPr lang="en-US" sz="11200" u="sng" dirty="0"/>
              <a:t> </a:t>
            </a:r>
            <a:r>
              <a:rPr lang="en-US" sz="11200" dirty="0"/>
              <a:t>of The Framework for Teaching.</a:t>
            </a:r>
          </a:p>
        </p:txBody>
      </p:sp>
      <p:sp>
        <p:nvSpPr>
          <p:cNvPr id="2" name="AutoShape 4" descr="data:image/jpeg;base64,/9j/4AAQSkZJRgABAQAAAQABAAD/2wCEAAkGBxQSEhUUEhQWFhUWFBQZGRcXGBcZHBgaFBUYFxcYGRcaHCggGholHBYXITEhJSorLi4uFx8zODMsNygtLiwBCgoKDg0OGxAQGywkHyQ3LS8sLCwsLCwsLCwsKy4sLDQsLCwsLCwsLS80LCwsLCwsLCwsLCwsLCwsLCwsLC8sLP/AABEIAMkA+wMBIgACEQEDEQH/xAAbAAABBQEBAAAAAAAAAAAAAAAAAgMEBQYBB//EAEMQAAIBAgQDBQUFBwIEBwEAAAECAwARBBIhMQVBUQYTIjJhFHGBkbFCcqHR8AcjUmKSweEkohUWM/FDdIKywtLyNP/EABgBAQEBAQEAAAAAAAAAAAAAAAABAgME/8QALREAAgIBAwMCBAYDAAAAAAAAAAECEQMSITETUWFBoRRxgfAiMpGxwdEEM0L/2gAMAwEAAhEDEQA/APcaKK41AR5TrXEHXam3e3x2A505HiVvlN1Ntm0v7jsfgampItMkg12mlCnUfMGlBPU1SC6KRY9fwqJisQQQieKQ7DkB/Ex5L9ajkkrZUrJpNNM19B86r8PGXkBDEql8z30diLZQNso+oHrVqBUjLUGqOItq6TXaYvffb61ogpRfU7cq6dfd9a6Bff5UugCiiigCiiigCiiigCiiigCiikFtbWoBdFFFAFFFFAFFFFAFFFFAcJpBl6a02iE1F4xjxh48wF2JyqOpPX5Vmc1CLk+EWMXJ0hrjEpijMgGq2sORLHLY/OmMJgrjNNmeS4N9GC21soBsBy2qXheHXW+IPeOw1B8q35Ku3x3pxoo49QPERbc7D1OwHWuDi5S1y2XY66klpXPcSIWaRWAyhb3JsC1xYCw5c9elTo3vVLgeJs6yMQMgPhbUDKN2a/LpbU9KVhOLEQtLIAFuclhYso2NiTuasc0Ob53/AEI8c+CZxTHiJRbV20Vep5knko3JqPgcGSDmJ8Wrts0h6D+GMbAbn61aS6NiZfMdFB1CD7KKN2brsKsW4sY4071byvtGm5udL320tXNZIylqnsvT5f2/v1OjxtKo8/fsi3SwsBYW2ApdUEnEJc6xgIZWF8ovaMdWa+v4U5xPizJlWPKWYi172I+01gdF9efKuvxEEm+xz6UrXktZDc2FL0FU+J4i4dI41GZjcg3uE5sdfD6b063Eu8kMUIzZfO58q/3Y+mnvrXWhdfQz05VZag0xJibOqZWNwTmA8K26nqelVcvF2jQBkvKzFVQe/wAN7E62sSPpelYziLRx3bKX2sL5c52VRe5P0t8Ky88a545NLFL9S5DUA1RYzijrGhyjvGAAGpzOQLhRe+XXe/zp+fimQrEq55iBdVPhU8yW5C9Xrw+/P8k6Ui2LAUXqjXHO0ndgoQtjK9jlXfwjXVv86cqub6X5dK3DIp8GZQceRQcUqmoxfU0M/IVsyOFqAaTk0pJaw0oBwsK7TMa8zXXbr8BQCwwrpamohz50SdBvQDoNdpu+UUhRm32oB0OK6GvTUh5ClqLaUAuiiigCoHFuHCdQL5SrBlYa2I9OYqfUbiGJ7qNnylsovYbnWsZFFxerg1BtSWnkbvIFu7RiwuWseW5sTp+NVc3E8HKjL7VGQ1szCRbm3InkPQVcCTPFmIIzJex3FxexrF/spjBhxNwNMU/L+RK6QxRljbe/HuZc2pJGgz4XER9xHNHbTwxul9PTW9S8TwlHChrnKb2J0a22b0HQWGtZ/wDaPDhxhHLhRJp3dvMWvplG9I7P8dmhhwcGIjd55lexJANlzMoe+t8gFH/jQlHUl4r5bhZpJ1ZpcVwtZChLMO7NwBa3yIO1cl4UpkWQEhgpG41vubkE39ai8S7QezJ3k8Lql9WUq2W/MgG9vdepOP4zFEqMTmMpAjVdWkLC4yj3a3Og51joJu6+0a6jW1nMPwdFd3uTntcHbT4XI9Caci4aolMpuXNgL/ZA5KOVR8RxWSNS8kByDU5GDMB92wB+BPpemuKdpYoYI51BljkZFUoRrnNgdSOdI4Fwl6+5HlfqyWOFKJHkuxL2uCRbTYbXt6XrmE4WIy5V2AdsxAtuehtcCmsVxWVFJ9mka3JWjJ/FhUaPtMGmWFIZC7QiXXKthcAqbm4YE2osEeUu7/sPK+5Ol4SpkWQEjKuWwOmpJJ2uCb70qXhaM6swvkFlX7IPW3M+/pTJ4u4kRHw8gDm2cFGVSds1je17C9udcbjQZ5EhTvDEQHJbKoYi+UGxJa1thz61OhHt5L1Jdx6ThYaVZSzAquUAEWsd+VwfUVW8RVInYw5jLLZAota6i2+4A3Nj76UnGSzOs8ckIRM52KsLgWzjW9z5bCo/CcU8g9qjgzh1tHdwtoxtkXKdDvckX9K5ZMLbqK+p0hkrdv6FtwnhQhUAnMdz0zHc+p/QtU6RCaosZ2rSLCtiXhlAR8jIQoa9wLjWxGo1vVhj+LpEIwwJkksEiWxZja5A5WHMmwFeiOLQkkjjKep2+SwC0gIb3qsxXF3hUvLAQg1JRs5UcyVsNvQk++meN9qI8PFHMFaWOTYx2OhGYHUi4sD8q0ot8EtF4B1pEiEmmcLj0liEsRDoy3Ujn6eh5U1wXiXtEfed20d2YZWtfwMVJ0J5g1KYtE4CktHc67VWw8eibFNhRfvFTNfkdfEo6kAqT76O0XG1wcXesjOMyrZbX8RsNyBuaaXdULXJa2ptIyKXGSQLixsNOnpSqhRuSO4rjGwpZb/vTUa3N6AVEtOAV2igCiiigCmcX5G+630p6mcX5G+630qS4ZVyKn8p+6fpXnX7NOGRTx4lpFDEYlgD6ZVI/vXoGPQNGwZioKm7DcC2tqyfZpuH4XOcPiMwa2YZmYXGxItoa743UJLf0Ocl+JGiw3A8PG2dYUDfxZRf51n+02Y8RwGUhTeaxIv/AOG3K4q/w3G8PIwUTxluS5gD8FOppGP4DHNPFO5fPF5LNYC++nO+1ZjKncvP7Bq1sZ3twZERPanz4VnUSCJcjAX0JJJut7XAsfWlYtQvF8Jewi9ndYugbLsPXKPwrVcW4amJiaKQXVhr/io78BiMSRMCwjAyMScy5diG3BHXetRyJKvn7hxdlhirZGvtlN/lXk6RsOFKdlbHho7/AMJkWxHpe5r0eXg2dckk0rod0JABHQlQGI951rnGOz8WIjSJ7qiEEKhyjw7bdKmOaj7ewlFsRjsJiyBknUeJb/uwLqCCQDfS40v61S4pWPGAEYKfYzqRfTOulq2SLYAb2G53qmxHZyNsR7TnkWXLlBViLL0t0qRlV35K0OYXD4hZi8sytEI2GUKFs11OYnnYA/OqGfs3Mszz4DE5BIxLKQHQupKnQ89CL1d4ns6shHeSzMoIOUyMFNjcBgDqPQ0YXgCw37mWSNSSSoIIuTckBwQLnpailXD9thRQ4HiMzTyYTiAj1gZxKl1XKLK2YE2Hm3pWH7O47CLkwmKVo1vljlQNYXvYNvar+Xs9C6yCQFzKArsxuzAbLfkvoLClQ8IKDKMRNlAtYsp0+8ylvxq60uPrtsSu5h+0PGpMTwrE98ipLDMsb5fKSCpuL7b7VbuSONRF/KcKyxX2zaFgPWwNXeP7MQSwezkFY82YhSbs17ks25JOpNSsZweOVUVwSUtle5DAjYhhqD61rqRqku/uiaWSOIW7p83lyNe/S1YXsZCfZMGHHhbFTFQf4Gjlt8DqfjWtm4KJBlllkkTmhKgH0bKoLD0J1pzG8ISRoiSy9y2ZFQ5RcCw0G+lxbbWsRkkqK1bsyeKjfhMpkQFsFK37xBr3TH7ajp1HpV7wvHhcGrpZi7yiPoxeZ8vw1ufS9XeJw6yIUcAqRYg1Vwdm4k7jKXAw5YxqGNgWvckc9GI15Gjmmt+S01wZztJwmeCOPEoyPJhmznKpBcMSZAxzG+a55U927xyT8OSVDdHeFgfQuPxG3wrZYmEOjIdmBB+NZyTsZB7OMNmk7vPmy5zv/YX1t1rUci2cvR+xHHmvU0xNcGut71UT8EDKEM89rW0kYEj3jWrDC4dY0WOPRUUKOegFt+Z9a5bGhwnMbDanQK4q22pVQoUUUUAUUUUA33wprEyeB9Pst9Kk0zi/I33W+lZlwyrkTOhKtfbKdPhWK/ZQo7nE3A//AKn/APYtbmbyn7p+ledfs04XBPHiGkjRyMSwBIBNiqkfDevRj/1yvwcpfmX1Lb9o/s/srq+TvTYRqLFy3LKBrSOAcZnw8WDw88bPNMr2LNYqFzMoe4JvkArT4Tg0ERvHDGp6hQD9KznalSeI4AK2U3msbA2/dnkfl8asJJrR837CSaeoteKcfbDJ3k8LCMEXZGDlb8yCBp7tfSrmGYOqspurAEHqCLg1ie3AkjjQ4l2lwpdRKqAIbE7kgXIB5aX61o+IyeBIYSFaQZUI+ygHicegWwHqV61hxWlM0nuc4Rx+PESzRJcNERv9pT9pfTMCPh61I4vxaPDqpe5LMFRFF2djsqj+50FZLtBhpMDLDjQVKR2jkVEK/ujYbXN7aEe6nePTAcTwEjG8JVwjfZzyKQpv63FaWNNprjf2I5NGhlx+IVc5w62AvlEt3t7smW/x+NNw8caTKYcPIysgYs5CBbkjKQbktodvTrV0abjkVlupBGouNRoSD+II+FcrXY1Rn8D2meZJHjwzN3cjRkZ1uWS17aWtqN7VJg7Q5sSmH7pgzwd6SSBlGgKlf4gSBVb+zo/u8V/52f6JTWLv/wAX039hkt/Wtq7OMdTVen8GFJ0mXQ433kjxYdO9MZs7k5URt8uaxJb0ANuZFC8YdZUilhKmTNldDnW6qWIY2BXRTra2m+1U37LnHssiNpKmIl7wc8zEEE+8fStbLIotcgFjYX5mxNh1NgflXOaUZOJqLbVlJwjtC+JEjRQaRyvEbyAeJLXt4dtRU7hvEHkd0khaMqFIJIZWve9iOmm/Wsx2DhkaPFGOUp/rZ9MqtrZNdR+rVp+FQyRKVnl7x2diCQF0sLKFGmgB2q5IpNpEi29yyrl6K8q42pbFTgeL942lyCNtvSuM5aVZ0Ss9VvRevHHwTj7A9Dm3/CmxhWP2V/r/AMVw+KidVhbPZ71GxU+S5OvQV5dhOEOxGZBb73+K03DcMI1sosL33vf3mnxMTLx0X2HkLEk1YQNyrNyxG16t+HN4F91dceVT4MyjRaUUzCdfhT1dDIUUUUAUUUUAUzi/I33W+lPUzi/I33W+lSXDKuQxUAkQoSQGFiQbHXoRtVXwHszDgyxgzjNuC7EG2xsTa/rV1RWk2lRmkFVWO4FFLNHO+bPF5LMwA66A1a0UTa4LRD4pw9MRG0UgurbiomB7PxRSLIpfMkfdrd3ICfw2J9B8h0q3oopNKiUiJxTAJiImikvkYWNjb8aiJ2fg7hcOVzRqLAMS1vcWJI/tyq2opbFIqjwUFchmmyWtl7xtumbzfjU3DYNI4xHGAiAWAXS1SKx3HePSROmKRg2CikMU9ipBDN3bzaa/upQoPoJfSjbZS94JwOLChxFm8bFmuzNdjudTvQeBxe0+1eLvcuUHMbZemW9rVX9v8eYsBLLHJkIMOVw2XzTRjzdCCR8aRjsRLhvHl882HiUGZ5lPevlLAPlKsC2wNjYfBqd2SkWc3A4zIZVzRyEWLISpI6NbRvjeheCpnEjl5HW+VnYnJcEEqvlU2JFwL1U/80OMOZe6DMks3eIpN0hgmKSOVsTnCrcIL3OgJGtNcT7WtG06qsbhUSSFwxKulo++zkHQp3sZ03EyetLYosuHdl4oAwiaVQ7FmtLJqx3Pm3qRgeBRxSmYGRpCpXNJI72UkEhQxNtQNulVWG7QTyrL3axZw+OjiVrASPhZnjRb95muwjuRk0FzfTVgdsWeOaSOK6xwLiEBzAyQPF+7Ym3gYyLICLGyoTa5pqfcUjYV5/xHg7nESsPtM2vppVxju0MkchiAjc/6WzqDb/UytHlKl7ZgFDDxagnQWuaqXtYylc6ooIxedvEe69nxEUIeVRqq2kuwBOXTxZbsOc4ao0VOiKvAHO9TMJwIgirrjGLMSxlQCZJo49df+pfUDMLnTrUGfjUid9dUVoMOJrPde8zd54VsxC+QLe7+JttNfL8MjsszLM4OyWA3qO+GIqInaNzKFZFCnEmHUWItAJrEhj+8ubZcoBsdb7xe22JZMLPMsjoyRjLlcqAc48VhoTrbWr8OmRzbL6GE1NhSwrPzcRaCVIoyW7yOeTxnOR3XdDKueRfCe8vq2h9+k6TjwWWJbKYXIRplYZVmdQ0SDqGBIvfd0HPTthxaDEpWXsQpysn/AMyv7IMSO6GZMwhN86nvFVkbxasuYhtBZtKVje0zpM0eVFAnMfi3AGBkxWY2a26Ae412MmqorIv2okVu6dFjlV4I3DZii9+7Kkwe4zxNlIUaHN4SVq+4Rje9EmoJjleMlVKi6gX0JPXqaAsKKKKAKZxfkb7rfSnqZxfkb7rfSpLhlXI9RRRVIFFFFAFFFFAJLWpKTKdiD+ulLIqs4jg82o360BZmkCJbWyi3Swt8qzJ4jPCd869G/s2/zvU3DdpYm0kDRn11HzG3xAq0Sy6aMEWIFulhbTbSuOB0HX5bVG9p0zIQ6+huPmKa9uU6Xseh/sagbH2K66DXc2GtNkqNMot7hbl+Q+QqNiMRa5Ogqqm4joWzBYh5mN/w5k9ANTWqOWq3RdvOiG5yg9bC+vrTbcWQA2BNhyU7D3CsRNxuSQH2VcqA6vIA0nqUQ3A/H3iq3EYbvdZZJZgdmZ2sp/hZB5aNUa1Jcs3knFk8qqAL38tteu29LgxQ1JAub8uu9YefFOgVUspsBYAacum3xqBiuJTKfFMf/SxH0qRe9HNyfNnqHtKnkNNtNrdKaxeOjRTI9rJrc20Pp67V5fDxCVjpM497ML+7XU0jjHEcQyKih5RmBYOuhAB0vod7b1pwRI5JWbF+00bm4F9b7aX9/X1pMnaKMDxZbfzWt+NeeyyTG4Y5f5U0AHqd/wAaYXAkm5t9T8zXnyfhPTB2elL2qha1rNyFhe39q0vCsX3igkLY2NtPnYV433LKBr9ofWvWex0X+nQn+EfSmOWo00aAQqbnKuu+g19/WutCp3UG/oOlvppSxXa6mRLICLEAi1vh0oRABYAADkNKVRQBRRRQBTOL8jfdb6U9TOL8jfdb6VJcMq5HqKK5eqQ7RRTE04UgbljoB6bn0A61G6A/RUSbGBXCWJO+nTrrpb48jSpMWAoOtybAcyR09NL32tU1oulkg01KP1+vhXe9HUbA79dqWRWkyFXicMD+v10qrxPDAeX6/X0rSPGOlMyYcfr9eprVmWjGS4J4zmjYqf5Tb59eXzqPJxaVdJFDjqPCfw0rX+yZh0/X+R8qquJcJOUkWOn6/C3zrWxzlZnDxxXJGfKii7B9NtdP8H8TVPNxI4pwzhkjUkRINumZraE6an4aAWrnarBd3EsZFmkN262J8I+vyFQOGYZ4jcM0f8rDT5EVpeDEnpj5Zr8JgS1nfW2zpoR7xUqeNR4tNdCwHhb0ccj61X4PiTfaQH+aI2P9BNS5cQrC99fdlb4g6GsSVI86tsoeKKSQFNvqBfkelVDQop8fzv8A3q0x92aw636WtztVPxWDOTauUPzHTJxsWuEwq2umoNT4ZbaNqeR6jofXp8ulVfA3CBVGtvjVtxLD6XHXW3SumSUe5cakQMZwuSXxQOQp9Br7r8qgjs5iv4m+Q/8ArVvwrFZXK8vMPcTqPnf5itjgn52/3VmlNWd4vSefjs/iNM2Y2INrDl7lr0rstGyYdFYG4AHyp6M+n40pJLH099WONR4Omqy0V6dBqIn61p9DQo5Xa5XagCiiigCmcX5G+630p6mcX5G+630qS4ZVyPVWSwuzFsuq3KC41OW2p5DfT151Z0VJR1BOistiBpcHyi+nS7NbryA+NKgikCOxAMpXS50Fgcq36fXU86saKwsXlmtfhFZ3LBbqpMml2f8AE2vra5sNqaEM181gTZtyNh5VHIZjqT8KuK5R4l3HUZUR4eZb2tqFuTY3JPiNuijZdqeInHMGwY8tSfKL25bk1YmiiwperGvwhmIEKAxubanr60mYXFr2/Rrs86qNTYcz0posR6j/AL7V1SMCn/Xwv+VQOIP4SPf+vwqcSDt6/wDyrOcX4kgk7tiVJ8r/AGSdbi/LcanSo2Zboz/F07zFXIvlOnoRZb/gfnWnwihUAPTYiqDE5VnBYhQztqdt7i/zq64jxJY1CqQXOmxIHwG5q8vY55JJIreLd1nyhY8w30t79trVUY2UAWB+Aa/4GrF2bViWLHchbD3a8qpZ5bkk8jYVMjaVHOC/6IzaC3M6n4D8qjxYct+ddeTXb6/2NSIJbW0H633rhll04eTphj1J7ncImUi30rSr4o+W3SqOCY3/AF+udaSAnu9t7V5cUnJnvlGK4MpxW8cqWt4mI2HPW3zWtZgZhYXyisp24dyFEdsxJOvoQT9Ky8eKxBOsoHLQN+VeyE3HZHF4tW56liO02HibKWBPOw2p6Lj0D7OK8RxUGIZzrm9dvrancPDiF/8A0PzrvcmrNrFE98h41FbVqkLxyHrXiuHjxFt/9wqUkWI6/wC4fnUpl6Ue57GvHYutS4sajbGvFkgxH8Q/qX860fBnxI9fcRSmR413PTwa7TGCJMaX3yrf32F6focQpnF+Rvut9KepnF+Rvut9KkuGVcj1FFFUgUUUUAUUUUBykOOYNOUzOlwR1oCgxshnfu08inxnqf4R/eu5ZIPJ44+aHcdcp5b7bVYwYZUFlFq65HP9fr+1bSMkdMQjrnRveNjfoRyOhqsxuEVwc4vcW936sPnU6R0W50v+v18aYvI//TQ26nQfM1Y7GJKynnh8AKxBstvNbYaHf01+FNLibeZ1XkFjFyB099TcXg8hvLISDpkS/P1/xS8HghHoqLGvJjqx+dZi6ZzyRtFZPGzC5VrdZDb/AG71nscpQ3tcH4fKtw8A1IF/53/sKzvHINL6+87n3CpJWTFzRno2DajrqDUuJttB+P512DDjILc9fjfX8vhVhw3A3OtebJHWjvGWiQ7wrCZiNK0hjsLW2ruDiVBYb8z0/wA03j8VlAVbZm8voBux9Bf4kgc6zGCitzvqbM1xNA8hJAsvhHvvdv7j4Vc8P7PRsoOWmcNCCwAGg6m9+t/U1osMoUAAD51cabZuWypFRiezERG30qJ/yknStSXHSpGGS+tq9aVI4t2UMPZNANqdHZRK0oFLAqMhml7Kp0qwwfBVTareioBKLYUqiigCmcX5G+630p6mcX5G+630qS4ZVyPUUUVSBRRRQBRRRQBSJDYUqkNEDvrQECWYk2UEn0pK4F28xyjoNTVoq2rgNWyUQ48CifZzHqdacaEtubCpNFQECbCixsNetUcjd2csl3BOht5f8VqGWomMwYcEUZloqiL6nxdOgqj47FoTv6/lVo/DpIj+7OnSofEIGYaraucpOIjj9Sg4HgSUZjsXsB0sNT8b/hVxh4SPQfrnUTARuuaPxWJLC3I8+Xupb4LMfErP95mI+W1WDdvYxOFvkekx9/DDZyNz9hfe3P3C5qIGJJAJZm8zEWvbYAclHIevM1YYfh0j2HlXoNB8q0PDuEqg1F6SgpHbHLSVXDcLlH+Ks0X9Wq1TDL0FOLGBW4pI05tkGLDdalotO5a7arZk4BXa7RUAUUUUAUUUUAUl1uCDsQR86VRQEdJSNGBv1AJB9dNvdXfaB0b+hvyp+is0y7DHtA6N/Q35Ue0Do39DflT9FNxsMe0Do39DflR7QOjf0N+VP0U3Gwx7QOjf0N+VHtA6N/Q35U/RTcbEd8SACbNoD9hvyqpXiLnFHCxZVKQJM7uC1+9d1UKoYc42JJP8ItrpekVAfhSOyu6+NAVV1ZkbIbeEspBK6DwnS4B3pTvcehXjjEqYpMPKFIOGkkJjSRjmSZUFgL2BVr2Ox5momF7RzPge/SMPiGfELHEocBjBLIgvuy3Ee/VgNL1d4bg0MbiREs6oyA5m8rv3jDU2JL+Ik6k865w/gsMBUxJlyiQDxOQBK/ePoSRcvqTWiFRie02c4JsOQYsUJTcxu7LkiLgZEIOYEFSORv0qPw3tNLKcHdIwMRisVCSL3KQRzOj5c143JhsUa5W5B1FXmH7P4eNlZI7FJJZF8T2Dz/8AUYAtbxXOlranqaSezmHzBhHlYSyTAq8i2klGWRxlYWLAm/3m6m4DPEOJMMVFhYwoaSKWZnYEgJE0aZQoIuxMo56AHeqfFcWlMWNYLEHwPfB7q5WXJAs8eQZhkuHswJaxHO960a8EhFvCbqzMHzyZwzizHvM2fUAAi9rADlSv+ERd08OQd3IHzi7XfvPOWa+Zibm5JvQGc4lJPBhJcX+4bJhnmy92+uWMOE/6mmoPiudCNNLleMxcsUmFQ90faHcXWKQlQsBkHgD3JzKRe+xG1tdHiOGxyQmB1vEyd2VJbVLWyk3vtpvTeJ4PFJ3RZTeG/dkPIpW65SQVYEnLpc9T1oBPCszRhmtclreB49LkLeNyWU9Rf5XqhwHaSX2bCYmVUZcTJFGVRWDIZmKqyks2YBrXFhoSb6WOmwmASMMqA2Ykkl3ZiSLXLsS2wA30sKi4Ls/h4sgSPSK/dhndhHcEXQMxCmxIuLGxPWgIjdoMuMSBktFJnRJdbGaPxNHci2q5rWO8TjpeA3aeWOQxTqkZkkYYaazGOTLIVMTC4KzAAkC9mGo2IF7LwSFokiZLpG6ugLPcMjZlbNfNcHXenDwqIoIygZA4kAYlrOJO8DAsSQQ+o6UBmn7UTd6iAIM+OxOHuI3chYYWkVgqtctdLH3+lT/+MTLJhEOUjESzqSY5IyFjjd1IRmupultb3GulTW7O4csGyHMJXlBDyAiSQZXcENoSCR7ietdPZ6AlWKtmR2dW72XMGdcjHPnzHwjLvtpQEXtFxmXDvGFicxFXLypDJOVYFQimKMhgCCxza+W3O9RuF9omxMqRQtGf9Kk7SlHs3eSPGqpGzBhrG+bMbiwFiSSLaPgcKm6hwdbsJZQzZjc5mz3b0uTblSjwWHwWQKY1KIULIVVrZlDIQcpIBIvuAdxQGeHajEMheOASdzNiY540uWYYeRULwG9ibOGyHXQre41ssD2gWXDyYmNkliDXjKXF0KobNcnxAswO1iLWGtWWG4XFGUKJlyBwtiwFpGDPcXsxLAEk3N9b0uDh8aKyqihXdnZQNCznMzEbXJ1PrWZJtNIqq9znDsaJkDqGAP8AELf9/eKl1wCu1Yppbh1ewUUUVSBRRRQBRRRQBRRRQBRRRQBRRRQBRRRQBRRRQBRRRQBRRRQBRRRQBRRRQBRRRQBRRRQBRRRQBRRRQH//2Q=="/>
          <p:cNvSpPr>
            <a:spLocks noChangeAspect="1" noChangeArrowheads="1"/>
          </p:cNvSpPr>
          <p:nvPr/>
        </p:nvSpPr>
        <p:spPr bwMode="auto">
          <a:xfrm>
            <a:off x="1524000"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6" descr="data:image/jpeg;base64,/9j/4AAQSkZJRgABAQAAAQABAAD/2wCEAAkGBxQSEhUUEhQWFhUWFBQZGRcXGBcZHBgaFBUYFxcYGRcaHCggGholHBYXITEhJSorLi4uFx8zODMsNygtLiwBCgoKDg0OGxAQGywkHyQ3LS8sLCwsLCwsLCwsKy4sLDQsLCwsLCwsLS80LCwsLCwsLCwsLCwsLCwsLCwsLC8sLP/AABEIAMkA+wMBIgACEQEDEQH/xAAbAAABBQEBAAAAAAAAAAAAAAAAAgMEBQYBB//EAEMQAAIBAgQDBQUFBwIEBwEAAAECAwARBBIhMQVBUQYTIjJhFHGBkbFCcqHR8AcjUmKSweEkohUWM/FDdIKywtLyNP/EABgBAQEBAQEAAAAAAAAAAAAAAAABAgME/8QALREAAgIBAwMCBAYDAAAAAAAAAAECEQMSITETUWFBoRRxgfAiMpGxwdEEM0L/2gAMAwEAAhEDEQA/APcaKK41AR5TrXEHXam3e3x2A505HiVvlN1Ntm0v7jsfgampItMkg12mlCnUfMGlBPU1SC6KRY9fwqJisQQQieKQ7DkB/Ex5L9ajkkrZUrJpNNM19B86r8PGXkBDEql8z30diLZQNso+oHrVqBUjLUGqOItq6TXaYvffb61ogpRfU7cq6dfd9a6Bff5UugCiiigCiiigCiiigCiiigCiikFtbWoBdFFFAFFFFAFFFFAFFFFAcJpBl6a02iE1F4xjxh48wF2JyqOpPX5Vmc1CLk+EWMXJ0hrjEpijMgGq2sORLHLY/OmMJgrjNNmeS4N9GC21soBsBy2qXheHXW+IPeOw1B8q35Ku3x3pxoo49QPERbc7D1OwHWuDi5S1y2XY66klpXPcSIWaRWAyhb3JsC1xYCw5c9elTo3vVLgeJs6yMQMgPhbUDKN2a/LpbU9KVhOLEQtLIAFuclhYso2NiTuasc0Ob53/AEI8c+CZxTHiJRbV20Vep5knko3JqPgcGSDmJ8Wrts0h6D+GMbAbn61aS6NiZfMdFB1CD7KKN2brsKsW4sY4071byvtGm5udL320tXNZIylqnsvT5f2/v1OjxtKo8/fsi3SwsBYW2ApdUEnEJc6xgIZWF8ovaMdWa+v4U5xPizJlWPKWYi172I+01gdF9efKuvxEEm+xz6UrXktZDc2FL0FU+J4i4dI41GZjcg3uE5sdfD6b063Eu8kMUIzZfO58q/3Y+mnvrXWhdfQz05VZag0xJibOqZWNwTmA8K26nqelVcvF2jQBkvKzFVQe/wAN7E62sSPpelYziLRx3bKX2sL5c52VRe5P0t8Ky88a545NLFL9S5DUA1RYzijrGhyjvGAAGpzOQLhRe+XXe/zp+fimQrEq55iBdVPhU8yW5C9Xrw+/P8k6Ui2LAUXqjXHO0ndgoQtjK9jlXfwjXVv86cqub6X5dK3DIp8GZQceRQcUqmoxfU0M/IVsyOFqAaTk0pJaw0oBwsK7TMa8zXXbr8BQCwwrpamohz50SdBvQDoNdpu+UUhRm32oB0OK6GvTUh5ClqLaUAuiiigCoHFuHCdQL5SrBlYa2I9OYqfUbiGJ7qNnylsovYbnWsZFFxerg1BtSWnkbvIFu7RiwuWseW5sTp+NVc3E8HKjL7VGQ1szCRbm3InkPQVcCTPFmIIzJex3FxexrF/spjBhxNwNMU/L+RK6QxRljbe/HuZc2pJGgz4XER9xHNHbTwxul9PTW9S8TwlHChrnKb2J0a22b0HQWGtZ/wDaPDhxhHLhRJp3dvMWvplG9I7P8dmhhwcGIjd55lexJANlzMoe+t8gFH/jQlHUl4r5bhZpJ1ZpcVwtZChLMO7NwBa3yIO1cl4UpkWQEhgpG41vubkE39ai8S7QezJ3k8Lql9WUq2W/MgG9vdepOP4zFEqMTmMpAjVdWkLC4yj3a3Og51joJu6+0a6jW1nMPwdFd3uTntcHbT4XI9Caci4aolMpuXNgL/ZA5KOVR8RxWSNS8kByDU5GDMB92wB+BPpemuKdpYoYI51BljkZFUoRrnNgdSOdI4Fwl6+5HlfqyWOFKJHkuxL2uCRbTYbXt6XrmE4WIy5V2AdsxAtuehtcCmsVxWVFJ9mka3JWjJ/FhUaPtMGmWFIZC7QiXXKthcAqbm4YE2osEeUu7/sPK+5Ol4SpkWQEjKuWwOmpJJ2uCb70qXhaM6swvkFlX7IPW3M+/pTJ4u4kRHw8gDm2cFGVSds1je17C9udcbjQZ5EhTvDEQHJbKoYi+UGxJa1thz61OhHt5L1Jdx6ThYaVZSzAquUAEWsd+VwfUVW8RVInYw5jLLZAota6i2+4A3Nj76UnGSzOs8ckIRM52KsLgWzjW9z5bCo/CcU8g9qjgzh1tHdwtoxtkXKdDvckX9K5ZMLbqK+p0hkrdv6FtwnhQhUAnMdz0zHc+p/QtU6RCaosZ2rSLCtiXhlAR8jIQoa9wLjWxGo1vVhj+LpEIwwJkksEiWxZja5A5WHMmwFeiOLQkkjjKep2+SwC0gIb3qsxXF3hUvLAQg1JRs5UcyVsNvQk++meN9qI8PFHMFaWOTYx2OhGYHUi4sD8q0ot8EtF4B1pEiEmmcLj0liEsRDoy3Ujn6eh5U1wXiXtEfed20d2YZWtfwMVJ0J5g1KYtE4CktHc67VWw8eibFNhRfvFTNfkdfEo6kAqT76O0XG1wcXesjOMyrZbX8RsNyBuaaXdULXJa2ptIyKXGSQLixsNOnpSqhRuSO4rjGwpZb/vTUa3N6AVEtOAV2igCiiigCmcX5G+630p6mcX5G+630qS4ZVyKn8p+6fpXnX7NOGRTx4lpFDEYlgD6ZVI/vXoGPQNGwZioKm7DcC2tqyfZpuH4XOcPiMwa2YZmYXGxItoa743UJLf0Ocl+JGiw3A8PG2dYUDfxZRf51n+02Y8RwGUhTeaxIv/AOG3K4q/w3G8PIwUTxluS5gD8FOppGP4DHNPFO5fPF5LNYC++nO+1ZjKncvP7Bq1sZ3twZERPanz4VnUSCJcjAX0JJJut7XAsfWlYtQvF8Jewi9ndYugbLsPXKPwrVcW4amJiaKQXVhr/io78BiMSRMCwjAyMScy5diG3BHXetRyJKvn7hxdlhirZGvtlN/lXk6RsOFKdlbHho7/AMJkWxHpe5r0eXg2dckk0rod0JABHQlQGI951rnGOz8WIjSJ7qiEEKhyjw7bdKmOaj7ewlFsRjsJiyBknUeJb/uwLqCCQDfS40v61S4pWPGAEYKfYzqRfTOulq2SLYAb2G53qmxHZyNsR7TnkWXLlBViLL0t0qRlV35K0OYXD4hZi8sytEI2GUKFs11OYnnYA/OqGfs3Mszz4DE5BIxLKQHQupKnQ89CL1d4ns6shHeSzMoIOUyMFNjcBgDqPQ0YXgCw37mWSNSSSoIIuTckBwQLnpailXD9thRQ4HiMzTyYTiAj1gZxKl1XKLK2YE2Hm3pWH7O47CLkwmKVo1vljlQNYXvYNvar+Xs9C6yCQFzKArsxuzAbLfkvoLClQ8IKDKMRNlAtYsp0+8ylvxq60uPrtsSu5h+0PGpMTwrE98ipLDMsb5fKSCpuL7b7VbuSONRF/KcKyxX2zaFgPWwNXeP7MQSwezkFY82YhSbs17ks25JOpNSsZweOVUVwSUtle5DAjYhhqD61rqRqku/uiaWSOIW7p83lyNe/S1YXsZCfZMGHHhbFTFQf4Gjlt8DqfjWtm4KJBlllkkTmhKgH0bKoLD0J1pzG8ISRoiSy9y2ZFQ5RcCw0G+lxbbWsRkkqK1bsyeKjfhMpkQFsFK37xBr3TH7ajp1HpV7wvHhcGrpZi7yiPoxeZ8vw1ufS9XeJw6yIUcAqRYg1Vwdm4k7jKXAw5YxqGNgWvckc9GI15Gjmmt+S01wZztJwmeCOPEoyPJhmznKpBcMSZAxzG+a55U927xyT8OSVDdHeFgfQuPxG3wrZYmEOjIdmBB+NZyTsZB7OMNmk7vPmy5zv/YX1t1rUci2cvR+xHHmvU0xNcGut71UT8EDKEM89rW0kYEj3jWrDC4dY0WOPRUUKOegFt+Z9a5bGhwnMbDanQK4q22pVQoUUUUAUUUUA33wprEyeB9Pst9Kk0zi/I33W+lZlwyrkTOhKtfbKdPhWK/ZQo7nE3A//AKn/APYtbmbyn7p+ledfs04XBPHiGkjRyMSwBIBNiqkfDevRj/1yvwcpfmX1Lb9o/s/srq+TvTYRqLFy3LKBrSOAcZnw8WDw88bPNMr2LNYqFzMoe4JvkArT4Tg0ERvHDGp6hQD9KznalSeI4AK2U3msbA2/dnkfl8asJJrR837CSaeoteKcfbDJ3k8LCMEXZGDlb8yCBp7tfSrmGYOqspurAEHqCLg1ie3AkjjQ4l2lwpdRKqAIbE7kgXIB5aX61o+IyeBIYSFaQZUI+ygHicegWwHqV61hxWlM0nuc4Rx+PESzRJcNERv9pT9pfTMCPh61I4vxaPDqpe5LMFRFF2djsqj+50FZLtBhpMDLDjQVKR2jkVEK/ujYbXN7aEe6nePTAcTwEjG8JVwjfZzyKQpv63FaWNNprjf2I5NGhlx+IVc5w62AvlEt3t7smW/x+NNw8caTKYcPIysgYs5CBbkjKQbktodvTrV0abjkVlupBGouNRoSD+II+FcrXY1Rn8D2meZJHjwzN3cjRkZ1uWS17aWtqN7VJg7Q5sSmH7pgzwd6SSBlGgKlf4gSBVb+zo/u8V/52f6JTWLv/wAX039hkt/Wtq7OMdTVen8GFJ0mXQ433kjxYdO9MZs7k5URt8uaxJb0ANuZFC8YdZUilhKmTNldDnW6qWIY2BXRTra2m+1U37LnHssiNpKmIl7wc8zEEE+8fStbLIotcgFjYX5mxNh1NgflXOaUZOJqLbVlJwjtC+JEjRQaRyvEbyAeJLXt4dtRU7hvEHkd0khaMqFIJIZWve9iOmm/Wsx2DhkaPFGOUp/rZ9MqtrZNdR+rVp+FQyRKVnl7x2diCQF0sLKFGmgB2q5IpNpEi29yyrl6K8q42pbFTgeL942lyCNtvSuM5aVZ0Ss9VvRevHHwTj7A9Dm3/CmxhWP2V/r/AMVw+KidVhbPZ71GxU+S5OvQV5dhOEOxGZBb73+K03DcMI1sosL33vf3mnxMTLx0X2HkLEk1YQNyrNyxG16t+HN4F91dceVT4MyjRaUUzCdfhT1dDIUUUUAUUUUAUzi/I33W+lPUzi/I33W+lSXDKuQxUAkQoSQGFiQbHXoRtVXwHszDgyxgzjNuC7EG2xsTa/rV1RWk2lRmkFVWO4FFLNHO+bPF5LMwA66A1a0UTa4LRD4pw9MRG0UgurbiomB7PxRSLIpfMkfdrd3ICfw2J9B8h0q3oopNKiUiJxTAJiImikvkYWNjb8aiJ2fg7hcOVzRqLAMS1vcWJI/tyq2opbFIqjwUFchmmyWtl7xtumbzfjU3DYNI4xHGAiAWAXS1SKx3HePSROmKRg2CikMU9ipBDN3bzaa/upQoPoJfSjbZS94JwOLChxFm8bFmuzNdjudTvQeBxe0+1eLvcuUHMbZemW9rVX9v8eYsBLLHJkIMOVw2XzTRjzdCCR8aRjsRLhvHl882HiUGZ5lPevlLAPlKsC2wNjYfBqd2SkWc3A4zIZVzRyEWLISpI6NbRvjeheCpnEjl5HW+VnYnJcEEqvlU2JFwL1U/80OMOZe6DMks3eIpN0hgmKSOVsTnCrcIL3OgJGtNcT7WtG06qsbhUSSFwxKulo++zkHQp3sZ03EyetLYosuHdl4oAwiaVQ7FmtLJqx3Pm3qRgeBRxSmYGRpCpXNJI72UkEhQxNtQNulVWG7QTyrL3axZw+OjiVrASPhZnjRb95muwjuRk0FzfTVgdsWeOaSOK6xwLiEBzAyQPF+7Ym3gYyLICLGyoTa5pqfcUjYV5/xHg7nESsPtM2vppVxju0MkchiAjc/6WzqDb/UytHlKl7ZgFDDxagnQWuaqXtYylc6ooIxedvEe69nxEUIeVRqq2kuwBOXTxZbsOc4ao0VOiKvAHO9TMJwIgirrjGLMSxlQCZJo49df+pfUDMLnTrUGfjUid9dUVoMOJrPde8zd54VsxC+QLe7+JttNfL8MjsszLM4OyWA3qO+GIqInaNzKFZFCnEmHUWItAJrEhj+8ubZcoBsdb7xe22JZMLPMsjoyRjLlcqAc48VhoTrbWr8OmRzbL6GE1NhSwrPzcRaCVIoyW7yOeTxnOR3XdDKueRfCe8vq2h9+k6TjwWWJbKYXIRplYZVmdQ0SDqGBIvfd0HPTthxaDEpWXsQpysn/AMyv7IMSO6GZMwhN86nvFVkbxasuYhtBZtKVje0zpM0eVFAnMfi3AGBkxWY2a26Ae412MmqorIv2okVu6dFjlV4I3DZii9+7Kkwe4zxNlIUaHN4SVq+4Rje9EmoJjleMlVKi6gX0JPXqaAsKKKKAKZxfkb7rfSnqZxfkb7rfSpLhlXI9RRRVIFFFFAFFFFAJLWpKTKdiD+ulLIqs4jg82o360BZmkCJbWyi3Swt8qzJ4jPCd869G/s2/zvU3DdpYm0kDRn11HzG3xAq0Sy6aMEWIFulhbTbSuOB0HX5bVG9p0zIQ6+huPmKa9uU6Xseh/sagbH2K66DXc2GtNkqNMot7hbl+Q+QqNiMRa5Ogqqm4joWzBYh5mN/w5k9ANTWqOWq3RdvOiG5yg9bC+vrTbcWQA2BNhyU7D3CsRNxuSQH2VcqA6vIA0nqUQ3A/H3iq3EYbvdZZJZgdmZ2sp/hZB5aNUa1Jcs3knFk8qqAL38tteu29LgxQ1JAub8uu9YefFOgVUspsBYAacum3xqBiuJTKfFMf/SxH0qRe9HNyfNnqHtKnkNNtNrdKaxeOjRTI9rJrc20Pp67V5fDxCVjpM497ML+7XU0jjHEcQyKih5RmBYOuhAB0vod7b1pwRI5JWbF+00bm4F9b7aX9/X1pMnaKMDxZbfzWt+NeeyyTG4Y5f5U0AHqd/wAaYXAkm5t9T8zXnyfhPTB2elL2qha1rNyFhe39q0vCsX3igkLY2NtPnYV433LKBr9ofWvWex0X+nQn+EfSmOWo00aAQqbnKuu+g19/WutCp3UG/oOlvppSxXa6mRLICLEAi1vh0oRABYAADkNKVRQBRRRQBTOL8jfdb6U9TOL8jfdb6VJcMq5HqKK5eqQ7RRTE04UgbljoB6bn0A61G6A/RUSbGBXCWJO+nTrrpb48jSpMWAoOtybAcyR09NL32tU1oulkg01KP1+vhXe9HUbA79dqWRWkyFXicMD+v10qrxPDAeX6/X0rSPGOlMyYcfr9eprVmWjGS4J4zmjYqf5Tb59eXzqPJxaVdJFDjqPCfw0rX+yZh0/X+R8qquJcJOUkWOn6/C3zrWxzlZnDxxXJGfKii7B9NtdP8H8TVPNxI4pwzhkjUkRINumZraE6an4aAWrnarBd3EsZFmkN262J8I+vyFQOGYZ4jcM0f8rDT5EVpeDEnpj5Zr8JgS1nfW2zpoR7xUqeNR4tNdCwHhb0ccj61X4PiTfaQH+aI2P9BNS5cQrC99fdlb4g6GsSVI86tsoeKKSQFNvqBfkelVDQop8fzv8A3q0x92aw636WtztVPxWDOTauUPzHTJxsWuEwq2umoNT4ZbaNqeR6jofXp8ulVfA3CBVGtvjVtxLD6XHXW3SumSUe5cakQMZwuSXxQOQp9Br7r8qgjs5iv4m+Q/8ArVvwrFZXK8vMPcTqPnf5itjgn52/3VmlNWd4vSefjs/iNM2Y2INrDl7lr0rstGyYdFYG4AHyp6M+n40pJLH099WONR4Omqy0V6dBqIn61p9DQo5Xa5XagCiiigCmcX5G+630p6mcX5G+630qS4ZVyPVWSwuzFsuq3KC41OW2p5DfT151Z0VJR1BOistiBpcHyi+nS7NbryA+NKgikCOxAMpXS50Fgcq36fXU86saKwsXlmtfhFZ3LBbqpMml2f8AE2vra5sNqaEM181gTZtyNh5VHIZjqT8KuK5R4l3HUZUR4eZb2tqFuTY3JPiNuijZdqeInHMGwY8tSfKL25bk1YmiiwperGvwhmIEKAxubanr60mYXFr2/Rrs86qNTYcz0posR6j/AL7V1SMCn/Xwv+VQOIP4SPf+vwqcSDt6/wDyrOcX4kgk7tiVJ8r/AGSdbi/LcanSo2Zboz/F07zFXIvlOnoRZb/gfnWnwihUAPTYiqDE5VnBYhQztqdt7i/zq64jxJY1CqQXOmxIHwG5q8vY55JJIreLd1nyhY8w30t79trVUY2UAWB+Aa/4GrF2bViWLHchbD3a8qpZ5bkk8jYVMjaVHOC/6IzaC3M6n4D8qjxYct+ddeTXb6/2NSIJbW0H633rhll04eTphj1J7ncImUi30rSr4o+W3SqOCY3/AF+udaSAnu9t7V5cUnJnvlGK4MpxW8cqWt4mI2HPW3zWtZgZhYXyisp24dyFEdsxJOvoQT9Ky8eKxBOsoHLQN+VeyE3HZHF4tW56liO02HibKWBPOw2p6Lj0D7OK8RxUGIZzrm9dvrancPDiF/8A0PzrvcmrNrFE98h41FbVqkLxyHrXiuHjxFt/9wqUkWI6/wC4fnUpl6Ue57GvHYutS4sajbGvFkgxH8Q/qX860fBnxI9fcRSmR413PTwa7TGCJMaX3yrf32F6focQpnF+Rvut9KepnF+Rvut9KkuGVcj1FFFUgUUUUAUUUUBykOOYNOUzOlwR1oCgxshnfu08inxnqf4R/eu5ZIPJ44+aHcdcp5b7bVYwYZUFlFq65HP9fr+1bSMkdMQjrnRveNjfoRyOhqsxuEVwc4vcW936sPnU6R0W50v+v18aYvI//TQ26nQfM1Y7GJKynnh8AKxBstvNbYaHf01+FNLibeZ1XkFjFyB099TcXg8hvLISDpkS/P1/xS8HghHoqLGvJjqx+dZi6ZzyRtFZPGzC5VrdZDb/AG71nscpQ3tcH4fKtw8A1IF/53/sKzvHINL6+87n3CpJWTFzRno2DajrqDUuJttB+P512DDjILc9fjfX8vhVhw3A3OtebJHWjvGWiQ7wrCZiNK0hjsLW2ruDiVBYb8z0/wA03j8VlAVbZm8voBux9Bf4kgc6zGCitzvqbM1xNA8hJAsvhHvvdv7j4Vc8P7PRsoOWmcNCCwAGg6m9+t/U1osMoUAAD51cabZuWypFRiezERG30qJ/yknStSXHSpGGS+tq9aVI4t2UMPZNANqdHZRK0oFLAqMhml7Kp0qwwfBVTareioBKLYUqiigCmcX5G+630p6mcX5G+630qS4ZVyPUUUVSBRRRQBRRRQBSJDYUqkNEDvrQECWYk2UEn0pK4F28xyjoNTVoq2rgNWyUQ48CifZzHqdacaEtubCpNFQECbCixsNetUcjd2csl3BOht5f8VqGWomMwYcEUZloqiL6nxdOgqj47FoTv6/lVo/DpIj+7OnSofEIGYaraucpOIjj9Sg4HgSUZjsXsB0sNT8b/hVxh4SPQfrnUTARuuaPxWJLC3I8+Xupb4LMfErP95mI+W1WDdvYxOFvkekx9/DDZyNz9hfe3P3C5qIGJJAJZm8zEWvbYAclHIevM1YYfh0j2HlXoNB8q0PDuEqg1F6SgpHbHLSVXDcLlH+Ks0X9Wq1TDL0FOLGBW4pI05tkGLDdalotO5a7arZk4BXa7RUAUUUUAUUUUAUl1uCDsQR86VRQEdJSNGBv1AJB9dNvdXfaB0b+hvyp+is0y7DHtA6N/Q35Ue0Do39DflT9FNxsMe0Do39DflR7QOjf0N+VP0U3Gwx7QOjf0N+VHtA6N/Q35U/RTcbEd8SACbNoD9hvyqpXiLnFHCxZVKQJM7uC1+9d1UKoYc42JJP8ItrpekVAfhSOyu6+NAVV1ZkbIbeEspBK6DwnS4B3pTvcehXjjEqYpMPKFIOGkkJjSRjmSZUFgL2BVr2Ox5momF7RzPge/SMPiGfELHEocBjBLIgvuy3Ee/VgNL1d4bg0MbiREs6oyA5m8rv3jDU2JL+Ik6k865w/gsMBUxJlyiQDxOQBK/ePoSRcvqTWiFRie02c4JsOQYsUJTcxu7LkiLgZEIOYEFSORv0qPw3tNLKcHdIwMRisVCSL3KQRzOj5c143JhsUa5W5B1FXmH7P4eNlZI7FJJZF8T2Dz/8AUYAtbxXOlranqaSezmHzBhHlYSyTAq8i2klGWRxlYWLAm/3m6m4DPEOJMMVFhYwoaSKWZnYEgJE0aZQoIuxMo56AHeqfFcWlMWNYLEHwPfB7q5WXJAs8eQZhkuHswJaxHO960a8EhFvCbqzMHzyZwzizHvM2fUAAi9rADlSv+ERd08OQd3IHzi7XfvPOWa+Zibm5JvQGc4lJPBhJcX+4bJhnmy92+uWMOE/6mmoPiudCNNLleMxcsUmFQ90faHcXWKQlQsBkHgD3JzKRe+xG1tdHiOGxyQmB1vEyd2VJbVLWyk3vtpvTeJ4PFJ3RZTeG/dkPIpW65SQVYEnLpc9T1oBPCszRhmtclreB49LkLeNyWU9Rf5XqhwHaSX2bCYmVUZcTJFGVRWDIZmKqyks2YBrXFhoSb6WOmwmASMMqA2Ykkl3ZiSLXLsS2wA30sKi4Ls/h4sgSPSK/dhndhHcEXQMxCmxIuLGxPWgIjdoMuMSBktFJnRJdbGaPxNHci2q5rWO8TjpeA3aeWOQxTqkZkkYYaazGOTLIVMTC4KzAAkC9mGo2IF7LwSFokiZLpG6ugLPcMjZlbNfNcHXenDwqIoIygZA4kAYlrOJO8DAsSQQ+o6UBmn7UTd6iAIM+OxOHuI3chYYWkVgqtctdLH3+lT/+MTLJhEOUjESzqSY5IyFjjd1IRmupultb3GulTW7O4csGyHMJXlBDyAiSQZXcENoSCR7ietdPZ6AlWKtmR2dW72XMGdcjHPnzHwjLvtpQEXtFxmXDvGFicxFXLypDJOVYFQimKMhgCCxza+W3O9RuF9omxMqRQtGf9Kk7SlHs3eSPGqpGzBhrG+bMbiwFiSSLaPgcKm6hwdbsJZQzZjc5mz3b0uTblSjwWHwWQKY1KIULIVVrZlDIQcpIBIvuAdxQGeHajEMheOASdzNiY540uWYYeRULwG9ibOGyHXQre41ssD2gWXDyYmNkliDXjKXF0KobNcnxAswO1iLWGtWWG4XFGUKJlyBwtiwFpGDPcXsxLAEk3N9b0uDh8aKyqihXdnZQNCznMzEbXJ1PrWZJtNIqq9znDsaJkDqGAP8AELf9/eKl1wCu1Yppbh1ewUUUVSBRRRQBRRRQBRRRQBRRRQBRRRQBRRRQBRRRQBRRRQBRRRQBRRRQBRRRQBRRRQBRRRQBRRRQBRRRQH//2Q=="/>
          <p:cNvSpPr>
            <a:spLocks noChangeAspect="1" noChangeArrowheads="1"/>
          </p:cNvSpPr>
          <p:nvPr/>
        </p:nvSpPr>
        <p:spPr bwMode="auto">
          <a:xfrm>
            <a:off x="1676400" y="7938"/>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2" name="Picture 8" descr="http://ebusiness.ascd.org/serverfiles/productimages/106034b.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9172077">
            <a:off x="7630050" y="523319"/>
            <a:ext cx="4174230" cy="3341084"/>
          </a:xfrm>
          <a:prstGeom prst="rect">
            <a:avLst/>
          </a:prstGeom>
          <a:noFill/>
          <a:ln w="15875">
            <a:solidFill>
              <a:schemeClr val="tx1"/>
            </a:solidFill>
          </a:ln>
          <a:extLst>
            <a:ext uri="{909E8E84-426E-40dd-AFC4-6F175D3DCCD1}">
              <a14:hiddenFill xmlns="" xmlns:a14="http://schemas.microsoft.com/office/drawing/2010/main">
                <a:solidFill>
                  <a:srgbClr val="FFFFFF"/>
                </a:solidFill>
              </a14:hiddenFill>
            </a:ext>
          </a:extLst>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06070" y="5250426"/>
            <a:ext cx="1736885" cy="1406755"/>
          </a:xfrm>
          <a:prstGeom prst="rect">
            <a:avLst/>
          </a:prstGeom>
        </p:spPr>
      </p:pic>
    </p:spTree>
    <p:extLst>
      <p:ext uri="{BB962C8B-B14F-4D97-AF65-F5344CB8AC3E}">
        <p14:creationId xmlns:p14="http://schemas.microsoft.com/office/powerpoint/2010/main" val="27960142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445343" y="351988"/>
            <a:ext cx="9255842" cy="830997"/>
          </a:xfrm>
          <a:prstGeom prst="rect">
            <a:avLst/>
          </a:prstGeom>
          <a:noFill/>
        </p:spPr>
        <p:txBody>
          <a:bodyPr wrap="square" rtlCol="0">
            <a:spAutoFit/>
          </a:bodyPr>
          <a:lstStyle/>
          <a:p>
            <a:r>
              <a:rPr lang="en-US" sz="4800" b="1" dirty="0"/>
              <a:t>Framework for Teaching Design</a:t>
            </a:r>
          </a:p>
        </p:txBody>
      </p:sp>
      <p:graphicFrame>
        <p:nvGraphicFramePr>
          <p:cNvPr id="3" name="Diagram 2"/>
          <p:cNvGraphicFramePr/>
          <p:nvPr>
            <p:extLst>
              <p:ext uri="{D42A27DB-BD31-4B8C-83A1-F6EECF244321}">
                <p14:modId xmlns:p14="http://schemas.microsoft.com/office/powerpoint/2010/main" val="2044074525"/>
              </p:ext>
            </p:extLst>
          </p:nvPr>
        </p:nvGraphicFramePr>
        <p:xfrm>
          <a:off x="2448231" y="1182985"/>
          <a:ext cx="6887497" cy="47311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1151601" y="4616245"/>
            <a:ext cx="2593259" cy="1446550"/>
          </a:xfrm>
          <a:prstGeom prst="rect">
            <a:avLst/>
          </a:prstGeom>
          <a:noFill/>
        </p:spPr>
        <p:txBody>
          <a:bodyPr wrap="square" lIns="91440" tIns="45720" rIns="91440" bIns="45720">
            <a:spAutoFit/>
          </a:bodyPr>
          <a:lstStyle/>
          <a:p>
            <a:pPr algn="ctr"/>
            <a:r>
              <a:rPr lang="en-US" sz="8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entury Gothic" panose="020B0502020202020204" pitchFamily="34" charset="0"/>
              </a:rPr>
              <a:t>76</a:t>
            </a:r>
          </a:p>
        </p:txBody>
      </p:sp>
      <p:sp>
        <p:nvSpPr>
          <p:cNvPr id="10" name="Rectangle 9"/>
          <p:cNvSpPr/>
          <p:nvPr/>
        </p:nvSpPr>
        <p:spPr>
          <a:xfrm>
            <a:off x="7907593" y="3347884"/>
            <a:ext cx="3492911" cy="1446550"/>
          </a:xfrm>
          <a:prstGeom prst="rect">
            <a:avLst/>
          </a:prstGeom>
          <a:noFill/>
        </p:spPr>
        <p:txBody>
          <a:bodyPr wrap="square" lIns="91440" tIns="45720" rIns="91440" bIns="45720">
            <a:spAutoFit/>
          </a:bodyPr>
          <a:lstStyle/>
          <a:p>
            <a:pPr algn="ctr"/>
            <a:r>
              <a:rPr lang="en-US" sz="8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entury Gothic" panose="020B0502020202020204" pitchFamily="34" charset="0"/>
              </a:rPr>
              <a:t>22</a:t>
            </a:r>
          </a:p>
        </p:txBody>
      </p:sp>
      <p:sp>
        <p:nvSpPr>
          <p:cNvPr id="11" name="Rectangle 10"/>
          <p:cNvSpPr/>
          <p:nvPr/>
        </p:nvSpPr>
        <p:spPr>
          <a:xfrm>
            <a:off x="-253181" y="1182985"/>
            <a:ext cx="4203291" cy="1938992"/>
          </a:xfrm>
          <a:prstGeom prst="rect">
            <a:avLst/>
          </a:prstGeom>
          <a:noFill/>
        </p:spPr>
        <p:txBody>
          <a:bodyPr wrap="square" lIns="91440" tIns="45720" rIns="91440" bIns="45720">
            <a:spAutoFit/>
          </a:bodyPr>
          <a:lstStyle/>
          <a:p>
            <a:pPr algn="ctr"/>
            <a:r>
              <a:rPr lang="en-US" sz="120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entury Gothic" panose="020B0502020202020204" pitchFamily="34" charset="0"/>
              </a:rPr>
              <a:t>4</a:t>
            </a:r>
          </a:p>
        </p:txBody>
      </p:sp>
      <p:pic>
        <p:nvPicPr>
          <p:cNvPr id="2" name="Picture 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388253" y="5246361"/>
            <a:ext cx="1648887" cy="1335483"/>
          </a:xfrm>
          <a:prstGeom prst="rect">
            <a:avLst/>
          </a:prstGeom>
        </p:spPr>
      </p:pic>
    </p:spTree>
    <p:extLst>
      <p:ext uri="{BB962C8B-B14F-4D97-AF65-F5344CB8AC3E}">
        <p14:creationId xmlns:p14="http://schemas.microsoft.com/office/powerpoint/2010/main" val="3477541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987099513"/>
              </p:ext>
            </p:extLst>
          </p:nvPr>
        </p:nvGraphicFramePr>
        <p:xfrm>
          <a:off x="1145457" y="117987"/>
          <a:ext cx="8588477" cy="60347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 name="Picture 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417372" y="5353664"/>
            <a:ext cx="1627144" cy="1317873"/>
          </a:xfrm>
          <a:prstGeom prst="rect">
            <a:avLst/>
          </a:prstGeom>
        </p:spPr>
      </p:pic>
    </p:spTree>
    <p:extLst>
      <p:ext uri="{BB962C8B-B14F-4D97-AF65-F5344CB8AC3E}">
        <p14:creationId xmlns:p14="http://schemas.microsoft.com/office/powerpoint/2010/main" val="35988559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789859713"/>
              </p:ext>
            </p:extLst>
          </p:nvPr>
        </p:nvGraphicFramePr>
        <p:xfrm>
          <a:off x="951272" y="747252"/>
          <a:ext cx="8944898" cy="5550308"/>
        </p:xfrm>
        <a:graphic>
          <a:graphicData uri="http://schemas.openxmlformats.org/drawingml/2006/table">
            <a:tbl>
              <a:tblPr firstRow="1" bandRow="1">
                <a:tableStyleId>{EB344D84-9AFB-497E-A393-DC336BA19D2E}</a:tableStyleId>
              </a:tblPr>
              <a:tblGrid>
                <a:gridCol w="8944898">
                  <a:extLst>
                    <a:ext uri="{9D8B030D-6E8A-4147-A177-3AD203B41FA5}">
                      <a16:colId xmlns:a16="http://schemas.microsoft.com/office/drawing/2014/main" val="20000"/>
                    </a:ext>
                  </a:extLst>
                </a:gridCol>
              </a:tblGrid>
              <a:tr h="729678">
                <a:tc>
                  <a:txBody>
                    <a:bodyPr/>
                    <a:lstStyle/>
                    <a:p>
                      <a:pPr algn="ctr"/>
                      <a:r>
                        <a:rPr lang="en-US" sz="3600" dirty="0">
                          <a:solidFill>
                            <a:schemeClr val="tx1"/>
                          </a:solidFill>
                          <a:latin typeface="Franklin Gothic Medium" panose="020B0603020102020204" pitchFamily="34" charset="0"/>
                        </a:rPr>
                        <a:t>Domain 1:Planning</a:t>
                      </a:r>
                      <a:r>
                        <a:rPr lang="en-US" sz="3600" baseline="0" dirty="0">
                          <a:solidFill>
                            <a:schemeClr val="tx1"/>
                          </a:solidFill>
                          <a:latin typeface="Franklin Gothic Medium" panose="020B0603020102020204" pitchFamily="34" charset="0"/>
                        </a:rPr>
                        <a:t> &amp; Preparation</a:t>
                      </a:r>
                      <a:endParaRPr lang="en-US" sz="3600" dirty="0">
                        <a:solidFill>
                          <a:schemeClr val="tx1"/>
                        </a:solidFill>
                        <a:latin typeface="Franklin Gothic Medium" panose="020B0603020102020204" pitchFamily="34" charset="0"/>
                      </a:endParaRPr>
                    </a:p>
                  </a:txBody>
                  <a:tcPr/>
                </a:tc>
                <a:extLst>
                  <a:ext uri="{0D108BD9-81ED-4DB2-BD59-A6C34878D82A}">
                    <a16:rowId xmlns:a16="http://schemas.microsoft.com/office/drawing/2014/main" val="10000"/>
                  </a:ext>
                </a:extLst>
              </a:tr>
              <a:tr h="1172240">
                <a:tc>
                  <a:txBody>
                    <a:bodyPr/>
                    <a:lstStyle/>
                    <a:p>
                      <a:pPr marL="800100" indent="-800100"/>
                      <a:r>
                        <a:rPr lang="en-US" sz="3200" dirty="0">
                          <a:latin typeface="Franklin Gothic Medium" panose="020B0603020102020204" pitchFamily="34" charset="0"/>
                        </a:rPr>
                        <a:t>1a:  Demonstrating</a:t>
                      </a:r>
                      <a:r>
                        <a:rPr lang="en-US" sz="3200" baseline="0" dirty="0">
                          <a:latin typeface="Franklin Gothic Medium" panose="020B0603020102020204" pitchFamily="34" charset="0"/>
                        </a:rPr>
                        <a:t> Knowledge of Content and Pedagogy</a:t>
                      </a:r>
                      <a:endParaRPr lang="en-US" sz="3200" dirty="0">
                        <a:latin typeface="Franklin Gothic Medium" panose="020B0603020102020204" pitchFamily="34" charset="0"/>
                      </a:endParaRPr>
                    </a:p>
                  </a:txBody>
                  <a:tcPr/>
                </a:tc>
                <a:extLst>
                  <a:ext uri="{0D108BD9-81ED-4DB2-BD59-A6C34878D82A}">
                    <a16:rowId xmlns:a16="http://schemas.microsoft.com/office/drawing/2014/main" val="10001"/>
                  </a:ext>
                </a:extLst>
              </a:tr>
              <a:tr h="729678">
                <a:tc>
                  <a:txBody>
                    <a:bodyPr/>
                    <a:lstStyle/>
                    <a:p>
                      <a:r>
                        <a:rPr lang="en-US" sz="3200" dirty="0">
                          <a:latin typeface="Franklin Gothic Medium" panose="020B0603020102020204" pitchFamily="34" charset="0"/>
                        </a:rPr>
                        <a:t>1b:</a:t>
                      </a:r>
                      <a:r>
                        <a:rPr lang="en-US" sz="3200" baseline="0" dirty="0">
                          <a:latin typeface="Franklin Gothic Medium" panose="020B0603020102020204" pitchFamily="34" charset="0"/>
                        </a:rPr>
                        <a:t>  Demonstrating Knowledge of Students</a:t>
                      </a:r>
                      <a:endParaRPr lang="en-US" sz="3200" dirty="0">
                        <a:latin typeface="Franklin Gothic Medium" panose="020B0603020102020204" pitchFamily="34" charset="0"/>
                      </a:endParaRPr>
                    </a:p>
                  </a:txBody>
                  <a:tcPr/>
                </a:tc>
                <a:extLst>
                  <a:ext uri="{0D108BD9-81ED-4DB2-BD59-A6C34878D82A}">
                    <a16:rowId xmlns:a16="http://schemas.microsoft.com/office/drawing/2014/main" val="10002"/>
                  </a:ext>
                </a:extLst>
              </a:tr>
              <a:tr h="729678">
                <a:tc>
                  <a:txBody>
                    <a:bodyPr/>
                    <a:lstStyle/>
                    <a:p>
                      <a:r>
                        <a:rPr lang="en-US" sz="3200" dirty="0">
                          <a:latin typeface="Franklin Gothic Medium" panose="020B0603020102020204" pitchFamily="34" charset="0"/>
                        </a:rPr>
                        <a:t>1c:  Setting Instructional Outcomes</a:t>
                      </a:r>
                    </a:p>
                  </a:txBody>
                  <a:tcPr/>
                </a:tc>
                <a:extLst>
                  <a:ext uri="{0D108BD9-81ED-4DB2-BD59-A6C34878D82A}">
                    <a16:rowId xmlns:a16="http://schemas.microsoft.com/office/drawing/2014/main" val="10003"/>
                  </a:ext>
                </a:extLst>
              </a:tr>
              <a:tr h="729678">
                <a:tc>
                  <a:txBody>
                    <a:bodyPr/>
                    <a:lstStyle/>
                    <a:p>
                      <a:r>
                        <a:rPr lang="en-US" sz="3200" baseline="0" dirty="0">
                          <a:latin typeface="Franklin Gothic Medium" panose="020B0603020102020204" pitchFamily="34" charset="0"/>
                        </a:rPr>
                        <a:t>1d:  Demonstrating Knowledge of Resources</a:t>
                      </a:r>
                      <a:endParaRPr lang="en-US" sz="3200" dirty="0">
                        <a:latin typeface="Franklin Gothic Medium" panose="020B0603020102020204" pitchFamily="34" charset="0"/>
                      </a:endParaRPr>
                    </a:p>
                  </a:txBody>
                  <a:tcPr/>
                </a:tc>
                <a:extLst>
                  <a:ext uri="{0D108BD9-81ED-4DB2-BD59-A6C34878D82A}">
                    <a16:rowId xmlns:a16="http://schemas.microsoft.com/office/drawing/2014/main" val="10004"/>
                  </a:ext>
                </a:extLst>
              </a:tr>
              <a:tr h="729678">
                <a:tc>
                  <a:txBody>
                    <a:bodyPr/>
                    <a:lstStyle/>
                    <a:p>
                      <a:r>
                        <a:rPr lang="en-US" sz="3200" dirty="0">
                          <a:latin typeface="Franklin Gothic Medium" panose="020B0603020102020204" pitchFamily="34" charset="0"/>
                        </a:rPr>
                        <a:t>1e: </a:t>
                      </a:r>
                      <a:r>
                        <a:rPr lang="en-US" sz="3200" baseline="0" dirty="0">
                          <a:latin typeface="Franklin Gothic Medium" panose="020B0603020102020204" pitchFamily="34" charset="0"/>
                        </a:rPr>
                        <a:t> Designing Coherent Instruction</a:t>
                      </a:r>
                      <a:endParaRPr lang="en-US" sz="3200" dirty="0">
                        <a:latin typeface="Franklin Gothic Medium" panose="020B0603020102020204" pitchFamily="34" charset="0"/>
                      </a:endParaRPr>
                    </a:p>
                  </a:txBody>
                  <a:tcPr/>
                </a:tc>
                <a:extLst>
                  <a:ext uri="{0D108BD9-81ED-4DB2-BD59-A6C34878D82A}">
                    <a16:rowId xmlns:a16="http://schemas.microsoft.com/office/drawing/2014/main" val="10005"/>
                  </a:ext>
                </a:extLst>
              </a:tr>
              <a:tr h="729678">
                <a:tc>
                  <a:txBody>
                    <a:bodyPr/>
                    <a:lstStyle/>
                    <a:p>
                      <a:r>
                        <a:rPr lang="en-US" sz="3200" dirty="0">
                          <a:latin typeface="Franklin Gothic Medium" panose="020B0603020102020204" pitchFamily="34" charset="0"/>
                        </a:rPr>
                        <a:t>1f:   Designing</a:t>
                      </a:r>
                      <a:r>
                        <a:rPr lang="en-US" sz="3200" baseline="0" dirty="0">
                          <a:latin typeface="Franklin Gothic Medium" panose="020B0603020102020204" pitchFamily="34" charset="0"/>
                        </a:rPr>
                        <a:t> Student Assessments</a:t>
                      </a:r>
                      <a:endParaRPr lang="en-US" sz="3200" dirty="0">
                        <a:latin typeface="Franklin Gothic Medium" panose="020B0603020102020204" pitchFamily="34" charset="0"/>
                      </a:endParaRPr>
                    </a:p>
                  </a:txBody>
                  <a:tcPr/>
                </a:tc>
                <a:extLst>
                  <a:ext uri="{0D108BD9-81ED-4DB2-BD59-A6C34878D82A}">
                    <a16:rowId xmlns:a16="http://schemas.microsoft.com/office/drawing/2014/main" val="10006"/>
                  </a:ext>
                </a:extLst>
              </a:tr>
            </a:tbl>
          </a:graphicData>
        </a:graphic>
      </p:graphicFrame>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23871" y="5284220"/>
            <a:ext cx="1622323" cy="1313968"/>
          </a:xfrm>
          <a:prstGeom prst="rect">
            <a:avLst/>
          </a:prstGeom>
        </p:spPr>
      </p:pic>
    </p:spTree>
    <p:extLst>
      <p:ext uri="{BB962C8B-B14F-4D97-AF65-F5344CB8AC3E}">
        <p14:creationId xmlns:p14="http://schemas.microsoft.com/office/powerpoint/2010/main" val="34523778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351347642"/>
              </p:ext>
            </p:extLst>
          </p:nvPr>
        </p:nvGraphicFramePr>
        <p:xfrm>
          <a:off x="641555" y="628598"/>
          <a:ext cx="9225116" cy="5402826"/>
        </p:xfrm>
        <a:graphic>
          <a:graphicData uri="http://schemas.openxmlformats.org/drawingml/2006/table">
            <a:tbl>
              <a:tblPr firstRow="1" bandRow="1">
                <a:tableStyleId>{1FECB4D8-DB02-4DC6-A0A2-4F2EBAE1DC90}</a:tableStyleId>
              </a:tblPr>
              <a:tblGrid>
                <a:gridCol w="9225116">
                  <a:extLst>
                    <a:ext uri="{9D8B030D-6E8A-4147-A177-3AD203B41FA5}">
                      <a16:colId xmlns:a16="http://schemas.microsoft.com/office/drawing/2014/main" val="20000"/>
                    </a:ext>
                  </a:extLst>
                </a:gridCol>
              </a:tblGrid>
              <a:tr h="804576">
                <a:tc>
                  <a:txBody>
                    <a:bodyPr/>
                    <a:lstStyle/>
                    <a:p>
                      <a:pPr algn="ctr"/>
                      <a:r>
                        <a:rPr lang="en-US" sz="3600" dirty="0">
                          <a:solidFill>
                            <a:schemeClr val="tx1"/>
                          </a:solidFill>
                          <a:latin typeface="Franklin Gothic Medium" panose="020B0603020102020204" pitchFamily="34" charset="0"/>
                        </a:rPr>
                        <a:t>Domain 2: Environment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9966"/>
                    </a:solidFill>
                  </a:tcPr>
                </a:tc>
                <a:extLst>
                  <a:ext uri="{0D108BD9-81ED-4DB2-BD59-A6C34878D82A}">
                    <a16:rowId xmlns:a16="http://schemas.microsoft.com/office/drawing/2014/main" val="10000"/>
                  </a:ext>
                </a:extLst>
              </a:tr>
              <a:tr h="1379946">
                <a:tc>
                  <a:txBody>
                    <a:bodyPr/>
                    <a:lstStyle/>
                    <a:p>
                      <a:pPr marL="800100" indent="-800100" algn="l"/>
                      <a:r>
                        <a:rPr lang="en-US" sz="3200" dirty="0">
                          <a:latin typeface="Franklin Gothic Medium" panose="020B0603020102020204" pitchFamily="34" charset="0"/>
                        </a:rPr>
                        <a:t>2a:  Creating an Environment of Respect and Rapport</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804576">
                <a:tc>
                  <a:txBody>
                    <a:bodyPr/>
                    <a:lstStyle/>
                    <a:p>
                      <a:r>
                        <a:rPr lang="en-US" sz="3200" dirty="0">
                          <a:latin typeface="Franklin Gothic Medium" panose="020B0603020102020204" pitchFamily="34" charset="0"/>
                        </a:rPr>
                        <a:t>2b:</a:t>
                      </a:r>
                      <a:r>
                        <a:rPr lang="en-US" sz="3200" baseline="0" dirty="0">
                          <a:latin typeface="Franklin Gothic Medium" panose="020B0603020102020204" pitchFamily="34" charset="0"/>
                        </a:rPr>
                        <a:t>  Establishing a Culture for Learning</a:t>
                      </a:r>
                      <a:endParaRPr lang="en-US" sz="3200" dirty="0">
                        <a:latin typeface="Franklin Gothic Medium" panose="020B0603020102020204" pitchFamily="34" charset="0"/>
                      </a:endParaRPr>
                    </a:p>
                  </a:txBody>
                  <a:tcPr/>
                </a:tc>
                <a:extLst>
                  <a:ext uri="{0D108BD9-81ED-4DB2-BD59-A6C34878D82A}">
                    <a16:rowId xmlns:a16="http://schemas.microsoft.com/office/drawing/2014/main" val="10002"/>
                  </a:ext>
                </a:extLst>
              </a:tr>
              <a:tr h="804576">
                <a:tc>
                  <a:txBody>
                    <a:bodyPr/>
                    <a:lstStyle/>
                    <a:p>
                      <a:r>
                        <a:rPr lang="en-US" sz="3200" dirty="0">
                          <a:latin typeface="Franklin Gothic Medium" panose="020B0603020102020204" pitchFamily="34" charset="0"/>
                        </a:rPr>
                        <a:t>2c: </a:t>
                      </a:r>
                      <a:r>
                        <a:rPr lang="en-US" sz="3200" baseline="0" dirty="0">
                          <a:latin typeface="Franklin Gothic Medium" panose="020B0603020102020204" pitchFamily="34" charset="0"/>
                        </a:rPr>
                        <a:t> Managing Classroom Procedures</a:t>
                      </a:r>
                      <a:endParaRPr lang="en-US" sz="3200" dirty="0">
                        <a:latin typeface="Franklin Gothic Medium" panose="020B0603020102020204" pitchFamily="34" charset="0"/>
                      </a:endParaRPr>
                    </a:p>
                  </a:txBody>
                  <a:tcPr/>
                </a:tc>
                <a:extLst>
                  <a:ext uri="{0D108BD9-81ED-4DB2-BD59-A6C34878D82A}">
                    <a16:rowId xmlns:a16="http://schemas.microsoft.com/office/drawing/2014/main" val="10003"/>
                  </a:ext>
                </a:extLst>
              </a:tr>
              <a:tr h="804576">
                <a:tc>
                  <a:txBody>
                    <a:bodyPr/>
                    <a:lstStyle/>
                    <a:p>
                      <a:r>
                        <a:rPr lang="en-US" sz="3200" baseline="0" dirty="0">
                          <a:latin typeface="Franklin Gothic Medium" panose="020B0603020102020204" pitchFamily="34" charset="0"/>
                        </a:rPr>
                        <a:t>2d:  Managing Student Behavior</a:t>
                      </a:r>
                      <a:endParaRPr lang="en-US" sz="3200" dirty="0">
                        <a:latin typeface="Franklin Gothic Medium" panose="020B0603020102020204" pitchFamily="34" charset="0"/>
                      </a:endParaRPr>
                    </a:p>
                  </a:txBody>
                  <a:tcPr/>
                </a:tc>
                <a:extLst>
                  <a:ext uri="{0D108BD9-81ED-4DB2-BD59-A6C34878D82A}">
                    <a16:rowId xmlns:a16="http://schemas.microsoft.com/office/drawing/2014/main" val="10004"/>
                  </a:ext>
                </a:extLst>
              </a:tr>
              <a:tr h="804576">
                <a:tc>
                  <a:txBody>
                    <a:bodyPr/>
                    <a:lstStyle/>
                    <a:p>
                      <a:r>
                        <a:rPr lang="en-US" sz="3200" dirty="0">
                          <a:latin typeface="Franklin Gothic Medium" panose="020B0603020102020204" pitchFamily="34" charset="0"/>
                        </a:rPr>
                        <a:t>2e:</a:t>
                      </a:r>
                      <a:r>
                        <a:rPr lang="en-US" sz="3200" baseline="0" dirty="0">
                          <a:latin typeface="Franklin Gothic Medium" panose="020B0603020102020204" pitchFamily="34" charset="0"/>
                        </a:rPr>
                        <a:t>  Organizing Physical Space</a:t>
                      </a:r>
                      <a:endParaRPr lang="en-US" sz="3200" dirty="0">
                        <a:latin typeface="Franklin Gothic Medium" panose="020B0603020102020204" pitchFamily="34" charset="0"/>
                      </a:endParaRPr>
                    </a:p>
                  </a:txBody>
                  <a:tcPr/>
                </a:tc>
                <a:extLst>
                  <a:ext uri="{0D108BD9-81ED-4DB2-BD59-A6C34878D82A}">
                    <a16:rowId xmlns:a16="http://schemas.microsoft.com/office/drawing/2014/main" val="10005"/>
                  </a:ext>
                </a:extLst>
              </a:tr>
            </a:tbl>
          </a:graphicData>
        </a:graphic>
      </p:graphicFrame>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98596" y="5463836"/>
            <a:ext cx="1721339" cy="1394164"/>
          </a:xfrm>
          <a:prstGeom prst="rect">
            <a:avLst/>
          </a:prstGeom>
        </p:spPr>
      </p:pic>
    </p:spTree>
    <p:extLst>
      <p:ext uri="{BB962C8B-B14F-4D97-AF65-F5344CB8AC3E}">
        <p14:creationId xmlns:p14="http://schemas.microsoft.com/office/powerpoint/2010/main" val="331161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80652" y="801329"/>
            <a:ext cx="1246238" cy="4524315"/>
          </a:xfrm>
          <a:prstGeom prst="rect">
            <a:avLst/>
          </a:prstGeom>
          <a:noFill/>
        </p:spPr>
        <p:txBody>
          <a:bodyPr wrap="square" rtlCol="0">
            <a:spAutoFit/>
          </a:bodyPr>
          <a:lstStyle/>
          <a:p>
            <a:r>
              <a:rPr lang="en-US" sz="4800" dirty="0">
                <a:latin typeface="Wide Latin" panose="020A0A07050505020404" pitchFamily="18" charset="0"/>
              </a:rPr>
              <a:t>T</a:t>
            </a:r>
          </a:p>
          <a:p>
            <a:r>
              <a:rPr lang="en-US" sz="4800" dirty="0">
                <a:latin typeface="Wide Latin" panose="020A0A07050505020404" pitchFamily="18" charset="0"/>
              </a:rPr>
              <a:t>O</a:t>
            </a:r>
          </a:p>
          <a:p>
            <a:r>
              <a:rPr lang="en-US" sz="4800" dirty="0">
                <a:latin typeface="Wide Latin" panose="020A0A07050505020404" pitchFamily="18" charset="0"/>
              </a:rPr>
              <a:t>P</a:t>
            </a:r>
          </a:p>
          <a:p>
            <a:r>
              <a:rPr lang="en-US" sz="4800" dirty="0">
                <a:latin typeface="Wide Latin" panose="020A0A07050505020404" pitchFamily="18" charset="0"/>
              </a:rPr>
              <a:t>I</a:t>
            </a:r>
          </a:p>
          <a:p>
            <a:r>
              <a:rPr lang="en-US" sz="4800" dirty="0">
                <a:latin typeface="Wide Latin" panose="020A0A07050505020404" pitchFamily="18" charset="0"/>
              </a:rPr>
              <a:t>C</a:t>
            </a:r>
          </a:p>
          <a:p>
            <a:r>
              <a:rPr lang="en-US" sz="4800" dirty="0">
                <a:latin typeface="Wide Latin" panose="020A0A07050505020404" pitchFamily="18" charset="0"/>
              </a:rPr>
              <a:t>S</a:t>
            </a:r>
          </a:p>
        </p:txBody>
      </p:sp>
      <p:graphicFrame>
        <p:nvGraphicFramePr>
          <p:cNvPr id="4" name="Content Placeholder 8"/>
          <p:cNvGraphicFramePr>
            <a:graphicFrameLocks/>
          </p:cNvGraphicFramePr>
          <p:nvPr>
            <p:extLst>
              <p:ext uri="{D42A27DB-BD31-4B8C-83A1-F6EECF244321}">
                <p14:modId xmlns:p14="http://schemas.microsoft.com/office/powerpoint/2010/main" val="544457066"/>
              </p:ext>
            </p:extLst>
          </p:nvPr>
        </p:nvGraphicFramePr>
        <p:xfrm>
          <a:off x="2743199" y="267104"/>
          <a:ext cx="7122695" cy="59862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2" descr="Related imag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26890" y="468091"/>
            <a:ext cx="1277129" cy="11156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39507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531109689"/>
              </p:ext>
            </p:extLst>
          </p:nvPr>
        </p:nvGraphicFramePr>
        <p:xfrm>
          <a:off x="825910" y="575188"/>
          <a:ext cx="8613058" cy="5619136"/>
        </p:xfrm>
        <a:graphic>
          <a:graphicData uri="http://schemas.openxmlformats.org/drawingml/2006/table">
            <a:tbl>
              <a:tblPr firstRow="1" bandRow="1">
                <a:tableStyleId>{1E171933-4619-4E11-9A3F-F7608DF75F80}</a:tableStyleId>
              </a:tblPr>
              <a:tblGrid>
                <a:gridCol w="8613058">
                  <a:extLst>
                    <a:ext uri="{9D8B030D-6E8A-4147-A177-3AD203B41FA5}">
                      <a16:colId xmlns:a16="http://schemas.microsoft.com/office/drawing/2014/main" val="20000"/>
                    </a:ext>
                  </a:extLst>
                </a:gridCol>
              </a:tblGrid>
              <a:tr h="812571">
                <a:tc>
                  <a:txBody>
                    <a:bodyPr/>
                    <a:lstStyle/>
                    <a:p>
                      <a:pPr algn="ctr"/>
                      <a:r>
                        <a:rPr lang="en-US" sz="3600" dirty="0">
                          <a:solidFill>
                            <a:schemeClr val="tx1"/>
                          </a:solidFill>
                          <a:latin typeface="Franklin Gothic Medium" panose="020B0603020102020204" pitchFamily="34" charset="0"/>
                        </a:rPr>
                        <a:t>Domain 3: Instruction</a:t>
                      </a:r>
                    </a:p>
                  </a:txBody>
                  <a:tcPr/>
                </a:tc>
                <a:extLst>
                  <a:ext uri="{0D108BD9-81ED-4DB2-BD59-A6C34878D82A}">
                    <a16:rowId xmlns:a16="http://schemas.microsoft.com/office/drawing/2014/main" val="10000"/>
                  </a:ext>
                </a:extLst>
              </a:tr>
              <a:tr h="864163">
                <a:tc>
                  <a:txBody>
                    <a:bodyPr/>
                    <a:lstStyle/>
                    <a:p>
                      <a:r>
                        <a:rPr lang="en-US" sz="3200" dirty="0">
                          <a:solidFill>
                            <a:schemeClr val="bg1"/>
                          </a:solidFill>
                          <a:latin typeface="Franklin Gothic Medium" panose="020B0603020102020204" pitchFamily="34" charset="0"/>
                        </a:rPr>
                        <a:t>3a:  Communicating</a:t>
                      </a:r>
                      <a:r>
                        <a:rPr lang="en-US" sz="3200" baseline="0" dirty="0">
                          <a:solidFill>
                            <a:schemeClr val="bg1"/>
                          </a:solidFill>
                          <a:latin typeface="Franklin Gothic Medium" panose="020B0603020102020204" pitchFamily="34" charset="0"/>
                        </a:rPr>
                        <a:t> with Students</a:t>
                      </a:r>
                      <a:endParaRPr lang="en-US" sz="3200" dirty="0">
                        <a:solidFill>
                          <a:schemeClr val="bg1"/>
                        </a:solidFill>
                        <a:latin typeface="Franklin Gothic Medium" panose="020B0603020102020204" pitchFamily="34" charset="0"/>
                      </a:endParaRPr>
                    </a:p>
                  </a:txBody>
                  <a:tcPr/>
                </a:tc>
                <a:extLst>
                  <a:ext uri="{0D108BD9-81ED-4DB2-BD59-A6C34878D82A}">
                    <a16:rowId xmlns:a16="http://schemas.microsoft.com/office/drawing/2014/main" val="10001"/>
                  </a:ext>
                </a:extLst>
              </a:tr>
              <a:tr h="1081773">
                <a:tc>
                  <a:txBody>
                    <a:bodyPr/>
                    <a:lstStyle/>
                    <a:p>
                      <a:pPr marL="800100" indent="-800100"/>
                      <a:r>
                        <a:rPr lang="en-US" sz="3200" dirty="0">
                          <a:solidFill>
                            <a:schemeClr val="bg1"/>
                          </a:solidFill>
                          <a:latin typeface="Franklin Gothic Medium" panose="020B0603020102020204" pitchFamily="34" charset="0"/>
                        </a:rPr>
                        <a:t>3b:</a:t>
                      </a:r>
                      <a:r>
                        <a:rPr lang="en-US" sz="3200" baseline="0" dirty="0">
                          <a:solidFill>
                            <a:schemeClr val="bg1"/>
                          </a:solidFill>
                          <a:latin typeface="Franklin Gothic Medium" panose="020B0603020102020204" pitchFamily="34" charset="0"/>
                        </a:rPr>
                        <a:t>  Using Questioning and Discussion  Techniques</a:t>
                      </a:r>
                      <a:endParaRPr lang="en-US" sz="3200" dirty="0">
                        <a:solidFill>
                          <a:schemeClr val="bg1"/>
                        </a:solidFill>
                        <a:latin typeface="Franklin Gothic Medium" panose="020B0603020102020204" pitchFamily="34" charset="0"/>
                      </a:endParaRPr>
                    </a:p>
                  </a:txBody>
                  <a:tcPr/>
                </a:tc>
                <a:extLst>
                  <a:ext uri="{0D108BD9-81ED-4DB2-BD59-A6C34878D82A}">
                    <a16:rowId xmlns:a16="http://schemas.microsoft.com/office/drawing/2014/main" val="10002"/>
                  </a:ext>
                </a:extLst>
              </a:tr>
              <a:tr h="812571">
                <a:tc>
                  <a:txBody>
                    <a:bodyPr/>
                    <a:lstStyle/>
                    <a:p>
                      <a:r>
                        <a:rPr lang="en-US" sz="3200" dirty="0">
                          <a:solidFill>
                            <a:schemeClr val="bg1"/>
                          </a:solidFill>
                          <a:latin typeface="Franklin Gothic Medium" panose="020B0603020102020204" pitchFamily="34" charset="0"/>
                        </a:rPr>
                        <a:t>3c: </a:t>
                      </a:r>
                      <a:r>
                        <a:rPr lang="en-US" sz="3200" baseline="0" dirty="0">
                          <a:solidFill>
                            <a:schemeClr val="bg1"/>
                          </a:solidFill>
                          <a:latin typeface="Franklin Gothic Medium" panose="020B0603020102020204" pitchFamily="34" charset="0"/>
                        </a:rPr>
                        <a:t> Engaging Students in Learning</a:t>
                      </a:r>
                      <a:endParaRPr lang="en-US" sz="3200" dirty="0">
                        <a:solidFill>
                          <a:schemeClr val="bg1"/>
                        </a:solidFill>
                        <a:latin typeface="Franklin Gothic Medium" panose="020B0603020102020204" pitchFamily="34" charset="0"/>
                      </a:endParaRPr>
                    </a:p>
                  </a:txBody>
                  <a:tcPr/>
                </a:tc>
                <a:extLst>
                  <a:ext uri="{0D108BD9-81ED-4DB2-BD59-A6C34878D82A}">
                    <a16:rowId xmlns:a16="http://schemas.microsoft.com/office/drawing/2014/main" val="10003"/>
                  </a:ext>
                </a:extLst>
              </a:tr>
              <a:tr h="812571">
                <a:tc>
                  <a:txBody>
                    <a:bodyPr/>
                    <a:lstStyle/>
                    <a:p>
                      <a:r>
                        <a:rPr lang="en-US" sz="3200" baseline="0" dirty="0">
                          <a:solidFill>
                            <a:schemeClr val="bg1"/>
                          </a:solidFill>
                          <a:latin typeface="Franklin Gothic Medium" panose="020B0603020102020204" pitchFamily="34" charset="0"/>
                        </a:rPr>
                        <a:t>3d:  Using Assessment in Instruction</a:t>
                      </a:r>
                      <a:endParaRPr lang="en-US" sz="3200" dirty="0">
                        <a:solidFill>
                          <a:schemeClr val="bg1"/>
                        </a:solidFill>
                        <a:latin typeface="Franklin Gothic Medium" panose="020B0603020102020204" pitchFamily="34" charset="0"/>
                      </a:endParaRPr>
                    </a:p>
                  </a:txBody>
                  <a:tcPr/>
                </a:tc>
                <a:extLst>
                  <a:ext uri="{0D108BD9-81ED-4DB2-BD59-A6C34878D82A}">
                    <a16:rowId xmlns:a16="http://schemas.microsoft.com/office/drawing/2014/main" val="10004"/>
                  </a:ext>
                </a:extLst>
              </a:tr>
              <a:tr h="1235487">
                <a:tc>
                  <a:txBody>
                    <a:bodyPr/>
                    <a:lstStyle/>
                    <a:p>
                      <a:pPr marL="800100" indent="-800100"/>
                      <a:r>
                        <a:rPr lang="en-US" sz="3200" dirty="0">
                          <a:solidFill>
                            <a:schemeClr val="bg1"/>
                          </a:solidFill>
                          <a:latin typeface="Franklin Gothic Medium" panose="020B0603020102020204" pitchFamily="34" charset="0"/>
                        </a:rPr>
                        <a:t>3e:</a:t>
                      </a:r>
                      <a:r>
                        <a:rPr lang="en-US" sz="3200" baseline="0" dirty="0">
                          <a:solidFill>
                            <a:schemeClr val="bg1"/>
                          </a:solidFill>
                          <a:latin typeface="Franklin Gothic Medium" panose="020B0603020102020204" pitchFamily="34" charset="0"/>
                        </a:rPr>
                        <a:t>  Demonstrating Flexibility and         Responsiveness</a:t>
                      </a:r>
                      <a:endParaRPr lang="en-US" sz="3200" dirty="0">
                        <a:solidFill>
                          <a:schemeClr val="bg1"/>
                        </a:solidFill>
                        <a:latin typeface="Franklin Gothic Medium" panose="020B0603020102020204" pitchFamily="34" charset="0"/>
                      </a:endParaRPr>
                    </a:p>
                  </a:txBody>
                  <a:tcPr/>
                </a:tc>
                <a:extLst>
                  <a:ext uri="{0D108BD9-81ED-4DB2-BD59-A6C34878D82A}">
                    <a16:rowId xmlns:a16="http://schemas.microsoft.com/office/drawing/2014/main" val="10005"/>
                  </a:ext>
                </a:extLst>
              </a:tr>
            </a:tbl>
          </a:graphicData>
        </a:graphic>
      </p:graphicFrame>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53893" y="5353663"/>
            <a:ext cx="1609420" cy="1303517"/>
          </a:xfrm>
          <a:prstGeom prst="rect">
            <a:avLst/>
          </a:prstGeom>
        </p:spPr>
      </p:pic>
    </p:spTree>
    <p:extLst>
      <p:ext uri="{BB962C8B-B14F-4D97-AF65-F5344CB8AC3E}">
        <p14:creationId xmlns:p14="http://schemas.microsoft.com/office/powerpoint/2010/main" val="12701410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4E69070-2B1B-42CA-A3F1-EEDE53598207}" type="slidenum">
              <a:rPr lang="en-US" smtClean="0">
                <a:solidFill>
                  <a:prstClr val="black">
                    <a:tint val="75000"/>
                  </a:prstClr>
                </a:solidFill>
              </a:rPr>
              <a:pPr/>
              <a:t>21</a:t>
            </a:fld>
            <a:endParaRPr lang="en-US" dirty="0">
              <a:solidFill>
                <a:prstClr val="black">
                  <a:tint val="75000"/>
                </a:prstClr>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616800987"/>
              </p:ext>
            </p:extLst>
          </p:nvPr>
        </p:nvGraphicFramePr>
        <p:xfrm>
          <a:off x="1054509" y="592332"/>
          <a:ext cx="8487697" cy="5203786"/>
        </p:xfrm>
        <a:graphic>
          <a:graphicData uri="http://schemas.openxmlformats.org/drawingml/2006/table">
            <a:tbl>
              <a:tblPr firstRow="1" bandRow="1">
                <a:tableStyleId>{5C22544A-7EE6-4342-B048-85BDC9FD1C3A}</a:tableStyleId>
              </a:tblPr>
              <a:tblGrid>
                <a:gridCol w="8487697">
                  <a:extLst>
                    <a:ext uri="{9D8B030D-6E8A-4147-A177-3AD203B41FA5}">
                      <a16:colId xmlns:a16="http://schemas.microsoft.com/office/drawing/2014/main" val="20000"/>
                    </a:ext>
                  </a:extLst>
                </a:gridCol>
              </a:tblGrid>
              <a:tr h="734747">
                <a:tc>
                  <a:txBody>
                    <a:bodyPr/>
                    <a:lstStyle/>
                    <a:p>
                      <a:pPr algn="ctr"/>
                      <a:r>
                        <a:rPr lang="en-US" sz="3600" dirty="0">
                          <a:solidFill>
                            <a:schemeClr val="tx1"/>
                          </a:solidFill>
                          <a:latin typeface="Franklin Gothic Medium" panose="020B0603020102020204" pitchFamily="34" charset="0"/>
                        </a:rPr>
                        <a:t>Domain 4:Professional Responsibilities</a:t>
                      </a:r>
                    </a:p>
                  </a:txBody>
                  <a:tcPr/>
                </a:tc>
                <a:extLst>
                  <a:ext uri="{0D108BD9-81ED-4DB2-BD59-A6C34878D82A}">
                    <a16:rowId xmlns:a16="http://schemas.microsoft.com/office/drawing/2014/main" val="10000"/>
                  </a:ext>
                </a:extLst>
              </a:tr>
              <a:tr h="781397">
                <a:tc>
                  <a:txBody>
                    <a:bodyPr/>
                    <a:lstStyle/>
                    <a:p>
                      <a:r>
                        <a:rPr lang="en-US" sz="3200" dirty="0">
                          <a:solidFill>
                            <a:schemeClr val="bg1"/>
                          </a:solidFill>
                          <a:latin typeface="Franklin Gothic Medium" panose="020B0603020102020204" pitchFamily="34" charset="0"/>
                        </a:rPr>
                        <a:t>4a:  Reflecting on Teaching</a:t>
                      </a:r>
                    </a:p>
                  </a:txBody>
                  <a:tcPr/>
                </a:tc>
                <a:extLst>
                  <a:ext uri="{0D108BD9-81ED-4DB2-BD59-A6C34878D82A}">
                    <a16:rowId xmlns:a16="http://schemas.microsoft.com/office/drawing/2014/main" val="10001"/>
                  </a:ext>
                </a:extLst>
              </a:tr>
              <a:tr h="734747">
                <a:tc>
                  <a:txBody>
                    <a:bodyPr/>
                    <a:lstStyle/>
                    <a:p>
                      <a:pPr marL="800100" indent="-800100"/>
                      <a:r>
                        <a:rPr lang="en-US" sz="3200" dirty="0">
                          <a:solidFill>
                            <a:schemeClr val="bg1"/>
                          </a:solidFill>
                          <a:latin typeface="Franklin Gothic Medium" panose="020B0603020102020204" pitchFamily="34" charset="0"/>
                        </a:rPr>
                        <a:t>4b:</a:t>
                      </a:r>
                      <a:r>
                        <a:rPr lang="en-US" sz="3200" baseline="0" dirty="0">
                          <a:solidFill>
                            <a:schemeClr val="bg1"/>
                          </a:solidFill>
                          <a:latin typeface="Franklin Gothic Medium" panose="020B0603020102020204" pitchFamily="34" charset="0"/>
                        </a:rPr>
                        <a:t>  Maintaining Accurate Records</a:t>
                      </a:r>
                      <a:endParaRPr lang="en-US" sz="3200" dirty="0">
                        <a:solidFill>
                          <a:schemeClr val="bg1"/>
                        </a:solidFill>
                        <a:latin typeface="Franklin Gothic Medium" panose="020B0603020102020204" pitchFamily="34" charset="0"/>
                      </a:endParaRPr>
                    </a:p>
                  </a:txBody>
                  <a:tcPr/>
                </a:tc>
                <a:extLst>
                  <a:ext uri="{0D108BD9-81ED-4DB2-BD59-A6C34878D82A}">
                    <a16:rowId xmlns:a16="http://schemas.microsoft.com/office/drawing/2014/main" val="10002"/>
                  </a:ext>
                </a:extLst>
              </a:tr>
              <a:tr h="734747">
                <a:tc>
                  <a:txBody>
                    <a:bodyPr/>
                    <a:lstStyle/>
                    <a:p>
                      <a:r>
                        <a:rPr lang="en-US" sz="3200" dirty="0">
                          <a:solidFill>
                            <a:schemeClr val="bg1"/>
                          </a:solidFill>
                          <a:latin typeface="Franklin Gothic Medium" panose="020B0603020102020204" pitchFamily="34" charset="0"/>
                        </a:rPr>
                        <a:t>4c: </a:t>
                      </a:r>
                      <a:r>
                        <a:rPr lang="en-US" sz="3200" baseline="0" dirty="0">
                          <a:solidFill>
                            <a:schemeClr val="bg1"/>
                          </a:solidFill>
                          <a:latin typeface="Franklin Gothic Medium" panose="020B0603020102020204" pitchFamily="34" charset="0"/>
                        </a:rPr>
                        <a:t> Communicating with Families</a:t>
                      </a:r>
                      <a:endParaRPr lang="en-US" sz="3200" dirty="0">
                        <a:solidFill>
                          <a:schemeClr val="bg1"/>
                        </a:solidFill>
                        <a:latin typeface="Franklin Gothic Medium" panose="020B0603020102020204" pitchFamily="34" charset="0"/>
                      </a:endParaRPr>
                    </a:p>
                  </a:txBody>
                  <a:tcPr/>
                </a:tc>
                <a:extLst>
                  <a:ext uri="{0D108BD9-81ED-4DB2-BD59-A6C34878D82A}">
                    <a16:rowId xmlns:a16="http://schemas.microsoft.com/office/drawing/2014/main" val="10003"/>
                  </a:ext>
                </a:extLst>
              </a:tr>
              <a:tr h="748654">
                <a:tc>
                  <a:txBody>
                    <a:bodyPr/>
                    <a:lstStyle/>
                    <a:p>
                      <a:pPr marL="742950" indent="-742950"/>
                      <a:r>
                        <a:rPr lang="en-US" sz="3200" baseline="0" dirty="0">
                          <a:solidFill>
                            <a:schemeClr val="bg1"/>
                          </a:solidFill>
                          <a:latin typeface="Franklin Gothic Medium" panose="020B0603020102020204" pitchFamily="34" charset="0"/>
                        </a:rPr>
                        <a:t>4d:  Participating in a Professional Community</a:t>
                      </a:r>
                      <a:endParaRPr lang="en-US" sz="3200" dirty="0">
                        <a:solidFill>
                          <a:schemeClr val="bg1"/>
                        </a:solidFill>
                        <a:latin typeface="Franklin Gothic Medium" panose="020B0603020102020204" pitchFamily="34" charset="0"/>
                      </a:endParaRPr>
                    </a:p>
                  </a:txBody>
                  <a:tcPr/>
                </a:tc>
                <a:extLst>
                  <a:ext uri="{0D108BD9-81ED-4DB2-BD59-A6C34878D82A}">
                    <a16:rowId xmlns:a16="http://schemas.microsoft.com/office/drawing/2014/main" val="10004"/>
                  </a:ext>
                </a:extLst>
              </a:tr>
              <a:tr h="734747">
                <a:tc>
                  <a:txBody>
                    <a:bodyPr/>
                    <a:lstStyle/>
                    <a:p>
                      <a:pPr marL="800100" indent="-800100"/>
                      <a:r>
                        <a:rPr lang="en-US" sz="3200" dirty="0">
                          <a:solidFill>
                            <a:schemeClr val="bg1"/>
                          </a:solidFill>
                          <a:latin typeface="Franklin Gothic Medium" panose="020B0603020102020204" pitchFamily="34" charset="0"/>
                        </a:rPr>
                        <a:t>4e:</a:t>
                      </a:r>
                      <a:r>
                        <a:rPr lang="en-US" sz="3200" baseline="0" dirty="0">
                          <a:solidFill>
                            <a:schemeClr val="bg1"/>
                          </a:solidFill>
                          <a:latin typeface="Franklin Gothic Medium" panose="020B0603020102020204" pitchFamily="34" charset="0"/>
                        </a:rPr>
                        <a:t>  Growing and Developing Professionally</a:t>
                      </a:r>
                      <a:endParaRPr lang="en-US" sz="3200" dirty="0">
                        <a:solidFill>
                          <a:schemeClr val="bg1"/>
                        </a:solidFill>
                        <a:latin typeface="Franklin Gothic Medium" panose="020B0603020102020204" pitchFamily="34" charset="0"/>
                      </a:endParaRPr>
                    </a:p>
                  </a:txBody>
                  <a:tcPr/>
                </a:tc>
                <a:extLst>
                  <a:ext uri="{0D108BD9-81ED-4DB2-BD59-A6C34878D82A}">
                    <a16:rowId xmlns:a16="http://schemas.microsoft.com/office/drawing/2014/main" val="10005"/>
                  </a:ext>
                </a:extLst>
              </a:tr>
              <a:tr h="734747">
                <a:tc>
                  <a:txBody>
                    <a:bodyPr/>
                    <a:lstStyle/>
                    <a:p>
                      <a:pPr marL="800100" indent="-800100"/>
                      <a:r>
                        <a:rPr lang="en-US" sz="3200" dirty="0">
                          <a:solidFill>
                            <a:schemeClr val="bg1"/>
                          </a:solidFill>
                          <a:latin typeface="Franklin Gothic Medium" panose="020B0603020102020204" pitchFamily="34" charset="0"/>
                        </a:rPr>
                        <a:t>4f:   Showing Professionalism</a:t>
                      </a:r>
                    </a:p>
                  </a:txBody>
                  <a:tcPr/>
                </a:tc>
                <a:extLst>
                  <a:ext uri="{0D108BD9-81ED-4DB2-BD59-A6C34878D82A}">
                    <a16:rowId xmlns:a16="http://schemas.microsoft.com/office/drawing/2014/main" val="10006"/>
                  </a:ext>
                </a:extLst>
              </a:tr>
            </a:tbl>
          </a:graphicData>
        </a:graphic>
      </p:graphicFrame>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61394" y="5368413"/>
            <a:ext cx="1614713" cy="1307804"/>
          </a:xfrm>
          <a:prstGeom prst="rect">
            <a:avLst/>
          </a:prstGeom>
        </p:spPr>
      </p:pic>
    </p:spTree>
    <p:extLst>
      <p:ext uri="{BB962C8B-B14F-4D97-AF65-F5344CB8AC3E}">
        <p14:creationId xmlns:p14="http://schemas.microsoft.com/office/powerpoint/2010/main" val="22672406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233" y="0"/>
            <a:ext cx="5083277" cy="935702"/>
          </a:xfrm>
        </p:spPr>
        <p:txBody>
          <a:bodyPr>
            <a:normAutofit/>
          </a:bodyPr>
          <a:lstStyle/>
          <a:p>
            <a:r>
              <a:rPr lang="en-US" sz="4000" b="1" dirty="0">
                <a:solidFill>
                  <a:schemeClr val="bg1"/>
                </a:solidFill>
              </a:rPr>
              <a:t>Name the domain</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305758" y="5353665"/>
            <a:ext cx="1522449" cy="1233077"/>
          </a:xfrm>
        </p:spPr>
      </p:pic>
      <p:sp>
        <p:nvSpPr>
          <p:cNvPr id="5" name="TextBox 4"/>
          <p:cNvSpPr txBox="1"/>
          <p:nvPr/>
        </p:nvSpPr>
        <p:spPr>
          <a:xfrm>
            <a:off x="383458" y="769765"/>
            <a:ext cx="9320981" cy="581697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2800" dirty="0"/>
              <a:t>____Even though it is the first week of school, the teacher greets his students by names as they enter the classroom</a:t>
            </a:r>
          </a:p>
          <a:p>
            <a:endParaRPr lang="en-US" dirty="0"/>
          </a:p>
          <a:p>
            <a:r>
              <a:rPr lang="en-US" sz="2800" dirty="0"/>
              <a:t>____ The teacher plans to have students do an experiment tomorrow in science class.</a:t>
            </a:r>
          </a:p>
          <a:p>
            <a:endParaRPr lang="en-US" dirty="0"/>
          </a:p>
          <a:p>
            <a:r>
              <a:rPr lang="en-US" sz="2800" dirty="0"/>
              <a:t>____ The teacher shares with a colleague that the next time she teachers this lesson, she will have the students work in smaller groups rather than have them in groups of six.</a:t>
            </a:r>
          </a:p>
          <a:p>
            <a:endParaRPr lang="en-US" dirty="0"/>
          </a:p>
          <a:p>
            <a:r>
              <a:rPr lang="en-US" sz="2800" dirty="0"/>
              <a:t>____ The students are working in cooperative groups to come up with several ways to solve a math problem.</a:t>
            </a:r>
          </a:p>
        </p:txBody>
      </p:sp>
    </p:spTree>
    <p:extLst>
      <p:ext uri="{BB962C8B-B14F-4D97-AF65-F5344CB8AC3E}">
        <p14:creationId xmlns:p14="http://schemas.microsoft.com/office/powerpoint/2010/main" val="6829272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233" y="0"/>
            <a:ext cx="5083277" cy="935702"/>
          </a:xfrm>
        </p:spPr>
        <p:txBody>
          <a:bodyPr>
            <a:normAutofit/>
          </a:bodyPr>
          <a:lstStyle/>
          <a:p>
            <a:r>
              <a:rPr lang="en-US" sz="4000" b="1" dirty="0">
                <a:solidFill>
                  <a:schemeClr val="bg1"/>
                </a:solidFill>
              </a:rPr>
              <a:t>Name the domain</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305758" y="5353665"/>
            <a:ext cx="1522449" cy="1233077"/>
          </a:xfrm>
        </p:spPr>
      </p:pic>
      <p:sp>
        <p:nvSpPr>
          <p:cNvPr id="5" name="TextBox 4"/>
          <p:cNvSpPr txBox="1"/>
          <p:nvPr/>
        </p:nvSpPr>
        <p:spPr>
          <a:xfrm>
            <a:off x="383458" y="769765"/>
            <a:ext cx="9320981" cy="5509200"/>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2800" dirty="0"/>
              <a:t>____While the teacher is explaining the math assignment, 2 students are passing notes. The teacher walks close and quietly redirects them.</a:t>
            </a:r>
          </a:p>
          <a:p>
            <a:endParaRPr lang="en-US" dirty="0"/>
          </a:p>
          <a:p>
            <a:r>
              <a:rPr lang="en-US" sz="2800" dirty="0"/>
              <a:t>____ The teacher writes following guided practice, the students will understand the difference between adhesion and cohesion.</a:t>
            </a:r>
          </a:p>
          <a:p>
            <a:endParaRPr lang="en-US" dirty="0"/>
          </a:p>
          <a:p>
            <a:r>
              <a:rPr lang="en-US" sz="2800" dirty="0"/>
              <a:t>____ Student work is displayed on the bulletin board.</a:t>
            </a:r>
          </a:p>
          <a:p>
            <a:endParaRPr lang="en-US" dirty="0"/>
          </a:p>
          <a:p>
            <a:r>
              <a:rPr lang="en-US" sz="2800" dirty="0"/>
              <a:t>____ The teacher works to contact each family during the first 9 weeks of school.</a:t>
            </a:r>
          </a:p>
          <a:p>
            <a:endParaRPr lang="en-US" dirty="0"/>
          </a:p>
          <a:p>
            <a:r>
              <a:rPr lang="en-US" sz="2800" dirty="0"/>
              <a:t>____ Ms. Walker is serving as a Novice Teacher coach.</a:t>
            </a:r>
          </a:p>
        </p:txBody>
      </p:sp>
    </p:spTree>
    <p:extLst>
      <p:ext uri="{BB962C8B-B14F-4D97-AF65-F5344CB8AC3E}">
        <p14:creationId xmlns:p14="http://schemas.microsoft.com/office/powerpoint/2010/main" val="21892923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233" y="0"/>
            <a:ext cx="5083277" cy="935702"/>
          </a:xfrm>
        </p:spPr>
        <p:txBody>
          <a:bodyPr>
            <a:normAutofit/>
          </a:bodyPr>
          <a:lstStyle/>
          <a:p>
            <a:r>
              <a:rPr lang="en-US" sz="4000" b="1" dirty="0">
                <a:solidFill>
                  <a:schemeClr val="bg1"/>
                </a:solidFill>
              </a:rPr>
              <a:t>Name the domain</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305758" y="5353665"/>
            <a:ext cx="1522449" cy="1233077"/>
          </a:xfrm>
        </p:spPr>
      </p:pic>
      <p:sp>
        <p:nvSpPr>
          <p:cNvPr id="5" name="TextBox 4"/>
          <p:cNvSpPr txBox="1"/>
          <p:nvPr/>
        </p:nvSpPr>
        <p:spPr>
          <a:xfrm>
            <a:off x="585019" y="922667"/>
            <a:ext cx="9320981" cy="504753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sz="2800" dirty="0"/>
              <a:t>____Students file completed work in the red folder on the side cabinet.</a:t>
            </a:r>
          </a:p>
          <a:p>
            <a:endParaRPr lang="en-US" sz="1600" dirty="0"/>
          </a:p>
          <a:p>
            <a:r>
              <a:rPr lang="en-US" sz="2800" dirty="0"/>
              <a:t>____The teacher has students practice turning in papers – first across the rows, then from front to back.</a:t>
            </a:r>
          </a:p>
          <a:p>
            <a:endParaRPr lang="en-US" dirty="0"/>
          </a:p>
          <a:p>
            <a:r>
              <a:rPr lang="en-US" sz="2800" dirty="0"/>
              <a:t>____ The teacher stands quietly until students stop talking, then he gives instructions on the project.</a:t>
            </a:r>
          </a:p>
          <a:p>
            <a:endParaRPr lang="en-US" dirty="0"/>
          </a:p>
          <a:p>
            <a:r>
              <a:rPr lang="en-US" sz="2800" dirty="0"/>
              <a:t>____ Teacher: “Nicely done. You have written about each step of the problem.”</a:t>
            </a:r>
          </a:p>
          <a:p>
            <a:endParaRPr lang="en-US" dirty="0"/>
          </a:p>
          <a:p>
            <a:r>
              <a:rPr lang="en-US" sz="2800" dirty="0"/>
              <a:t>____ Students walk quietly in order to the lunchroom.</a:t>
            </a:r>
          </a:p>
        </p:txBody>
      </p:sp>
    </p:spTree>
    <p:extLst>
      <p:ext uri="{BB962C8B-B14F-4D97-AF65-F5344CB8AC3E}">
        <p14:creationId xmlns:p14="http://schemas.microsoft.com/office/powerpoint/2010/main" val="663247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23419" y="723500"/>
            <a:ext cx="6223820" cy="5016758"/>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marL="457200" indent="-457200">
              <a:buFont typeface="Wingdings" panose="05000000000000000000" pitchFamily="2" charset="2"/>
              <a:buChar char="v"/>
            </a:pPr>
            <a:r>
              <a:rPr lang="en-US" sz="3200" dirty="0"/>
              <a:t>Appropriate use of technology</a:t>
            </a:r>
          </a:p>
          <a:p>
            <a:pPr marL="457200" indent="-457200">
              <a:buFont typeface="Wingdings" panose="05000000000000000000" pitchFamily="2" charset="2"/>
              <a:buChar char="v"/>
            </a:pPr>
            <a:r>
              <a:rPr lang="en-US" sz="3200" dirty="0"/>
              <a:t>Attention to individual student needs</a:t>
            </a:r>
          </a:p>
          <a:p>
            <a:pPr marL="457200" indent="-457200">
              <a:buFont typeface="Wingdings" panose="05000000000000000000" pitchFamily="2" charset="2"/>
              <a:buChar char="v"/>
            </a:pPr>
            <a:r>
              <a:rPr lang="en-US" sz="3200" dirty="0"/>
              <a:t>Cultural competence</a:t>
            </a:r>
          </a:p>
          <a:p>
            <a:pPr marL="457200" indent="-457200">
              <a:buFont typeface="Wingdings" panose="05000000000000000000" pitchFamily="2" charset="2"/>
              <a:buChar char="v"/>
            </a:pPr>
            <a:r>
              <a:rPr lang="en-US" sz="3200" dirty="0"/>
              <a:t>Developmental appropriateness</a:t>
            </a:r>
          </a:p>
          <a:p>
            <a:pPr marL="457200" indent="-457200">
              <a:buFont typeface="Wingdings" panose="05000000000000000000" pitchFamily="2" charset="2"/>
              <a:buChar char="v"/>
            </a:pPr>
            <a:r>
              <a:rPr lang="en-US" sz="3200" dirty="0"/>
              <a:t>Equity</a:t>
            </a:r>
          </a:p>
          <a:p>
            <a:pPr marL="457200" indent="-457200">
              <a:buFont typeface="Wingdings" panose="05000000000000000000" pitchFamily="2" charset="2"/>
              <a:buChar char="v"/>
            </a:pPr>
            <a:r>
              <a:rPr lang="en-US" sz="3200" dirty="0"/>
              <a:t>High expectations</a:t>
            </a:r>
          </a:p>
          <a:p>
            <a:pPr marL="457200" indent="-457200">
              <a:buFont typeface="Wingdings" panose="05000000000000000000" pitchFamily="2" charset="2"/>
              <a:buChar char="v"/>
            </a:pPr>
            <a:r>
              <a:rPr lang="en-US" sz="3200" dirty="0"/>
              <a:t>Student acceptance of responsibility</a:t>
            </a:r>
          </a:p>
        </p:txBody>
      </p:sp>
      <p:sp>
        <p:nvSpPr>
          <p:cNvPr id="5" name="Rectangle 4"/>
          <p:cNvSpPr/>
          <p:nvPr/>
        </p:nvSpPr>
        <p:spPr>
          <a:xfrm>
            <a:off x="1430593" y="395718"/>
            <a:ext cx="1111266" cy="5836982"/>
          </a:xfrm>
          <a:prstGeom prst="rect">
            <a:avLst/>
          </a:prstGeom>
          <a:noFill/>
        </p:spPr>
        <p:txBody>
          <a:bodyPr vert="wordArtVert" wrap="square" lIns="91440" tIns="45720" rIns="91440" bIns="45720">
            <a:spAutoFit/>
            <a:scene3d>
              <a:camera prst="isometricOffAxis1Right"/>
              <a:lightRig rig="threePt" dir="t"/>
            </a:scene3d>
          </a:bodyPr>
          <a:lstStyle/>
          <a:p>
            <a:pPr algn="ctr"/>
            <a:r>
              <a:rPr lang="en-US"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Cooper Black" panose="0208090404030B020404" pitchFamily="18" charset="0"/>
              </a:rPr>
              <a:t>THEMES</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5446" y="5456902"/>
            <a:ext cx="1536582" cy="1244523"/>
          </a:xfrm>
          <a:prstGeom prst="rect">
            <a:avLst/>
          </a:prstGeom>
        </p:spPr>
      </p:pic>
    </p:spTree>
    <p:extLst>
      <p:ext uri="{BB962C8B-B14F-4D97-AF65-F5344CB8AC3E}">
        <p14:creationId xmlns:p14="http://schemas.microsoft.com/office/powerpoint/2010/main" val="38697044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225826" y="132461"/>
            <a:ext cx="8229600" cy="1143000"/>
          </a:xfrm>
        </p:spPr>
        <p:txBody>
          <a:bodyPr>
            <a:normAutofit fontScale="90000"/>
          </a:bodyPr>
          <a:lstStyle/>
          <a:p>
            <a:pPr algn="ctr">
              <a:defRPr/>
            </a:pPr>
            <a:r>
              <a:rPr lang="en-US" sz="4800" b="1" dirty="0"/>
              <a:t>TESS Levels of Performance</a:t>
            </a:r>
          </a:p>
        </p:txBody>
      </p:sp>
      <p:graphicFrame>
        <p:nvGraphicFramePr>
          <p:cNvPr id="557059" name="Group 3"/>
          <p:cNvGraphicFramePr>
            <a:graphicFrameLocks noGrp="1"/>
          </p:cNvGraphicFramePr>
          <p:nvPr>
            <p:ph sz="half" idx="1"/>
            <p:extLst>
              <p:ext uri="{D42A27DB-BD31-4B8C-83A1-F6EECF244321}">
                <p14:modId xmlns:p14="http://schemas.microsoft.com/office/powerpoint/2010/main" val="1738498571"/>
              </p:ext>
            </p:extLst>
          </p:nvPr>
        </p:nvGraphicFramePr>
        <p:xfrm>
          <a:off x="470452" y="1179843"/>
          <a:ext cx="9740348" cy="4548809"/>
        </p:xfrm>
        <a:graphic>
          <a:graphicData uri="http://schemas.openxmlformats.org/drawingml/2006/table">
            <a:tbl>
              <a:tblPr/>
              <a:tblGrid>
                <a:gridCol w="2435087">
                  <a:extLst>
                    <a:ext uri="{9D8B030D-6E8A-4147-A177-3AD203B41FA5}">
                      <a16:colId xmlns:a16="http://schemas.microsoft.com/office/drawing/2014/main" val="20000"/>
                    </a:ext>
                  </a:extLst>
                </a:gridCol>
                <a:gridCol w="2435087">
                  <a:extLst>
                    <a:ext uri="{9D8B030D-6E8A-4147-A177-3AD203B41FA5}">
                      <a16:colId xmlns:a16="http://schemas.microsoft.com/office/drawing/2014/main" val="20001"/>
                    </a:ext>
                  </a:extLst>
                </a:gridCol>
                <a:gridCol w="2435087">
                  <a:extLst>
                    <a:ext uri="{9D8B030D-6E8A-4147-A177-3AD203B41FA5}">
                      <a16:colId xmlns:a16="http://schemas.microsoft.com/office/drawing/2014/main" val="20002"/>
                    </a:ext>
                  </a:extLst>
                </a:gridCol>
                <a:gridCol w="2435087">
                  <a:extLst>
                    <a:ext uri="{9D8B030D-6E8A-4147-A177-3AD203B41FA5}">
                      <a16:colId xmlns:a16="http://schemas.microsoft.com/office/drawing/2014/main" val="20003"/>
                    </a:ext>
                  </a:extLst>
                </a:gridCol>
              </a:tblGrid>
              <a:tr h="573832">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1" i="0" u="none" strike="noStrike" cap="none" normalizeH="0" baseline="0" dirty="0">
                          <a:ln>
                            <a:noFill/>
                          </a:ln>
                          <a:solidFill>
                            <a:schemeClr val="bg1"/>
                          </a:solidFill>
                          <a:effectLst>
                            <a:outerShdw blurRad="38100" dist="38100" dir="2700000" algn="tl">
                              <a:srgbClr val="000000"/>
                            </a:outerShdw>
                          </a:effectLst>
                          <a:latin typeface="Arial" pitchFamily="34" charset="0"/>
                        </a:rPr>
                        <a:t>Unsatisfactory</a:t>
                      </a:r>
                    </a:p>
                  </a:txBody>
                  <a:tcPr horzOverflow="overflow">
                    <a:lnL w="28575" cap="flat" cmpd="sng" algn="ctr">
                      <a:solidFill>
                        <a:srgbClr val="CC3300"/>
                      </a:solidFill>
                      <a:prstDash val="solid"/>
                      <a:round/>
                      <a:headEnd type="none" w="med" len="med"/>
                      <a:tailEnd type="none" w="med" len="med"/>
                    </a:lnL>
                    <a:lnR w="28575" cap="flat" cmpd="sng" algn="ctr">
                      <a:solidFill>
                        <a:srgbClr val="CC3300"/>
                      </a:solidFill>
                      <a:prstDash val="solid"/>
                      <a:round/>
                      <a:headEnd type="none" w="med" len="med"/>
                      <a:tailEnd type="none" w="med" len="med"/>
                    </a:lnR>
                    <a:lnT w="28575" cap="flat" cmpd="sng" algn="ctr">
                      <a:solidFill>
                        <a:srgbClr val="CC3300"/>
                      </a:solidFill>
                      <a:prstDash val="solid"/>
                      <a:round/>
                      <a:headEnd type="none" w="med" len="med"/>
                      <a:tailEnd type="none" w="med" len="med"/>
                    </a:lnT>
                    <a:lnB w="28575" cap="flat" cmpd="sng" algn="ctr">
                      <a:solidFill>
                        <a:srgbClr val="CC33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1" i="0" u="none" strike="noStrike" cap="none" normalizeH="0" baseline="0" dirty="0">
                          <a:ln>
                            <a:noFill/>
                          </a:ln>
                          <a:solidFill>
                            <a:schemeClr val="bg1"/>
                          </a:solidFill>
                          <a:effectLst>
                            <a:outerShdw blurRad="38100" dist="38100" dir="2700000" algn="tl">
                              <a:srgbClr val="000000"/>
                            </a:outerShdw>
                          </a:effectLst>
                          <a:latin typeface="Arial" pitchFamily="34" charset="0"/>
                        </a:rPr>
                        <a:t>Basic</a:t>
                      </a:r>
                    </a:p>
                  </a:txBody>
                  <a:tcPr horzOverflow="overflow">
                    <a:lnL w="28575" cap="flat" cmpd="sng" algn="ctr">
                      <a:solidFill>
                        <a:srgbClr val="CC3300"/>
                      </a:solidFill>
                      <a:prstDash val="solid"/>
                      <a:round/>
                      <a:headEnd type="none" w="med" len="med"/>
                      <a:tailEnd type="none" w="med" len="med"/>
                    </a:lnL>
                    <a:lnR w="28575" cap="flat" cmpd="sng" algn="ctr">
                      <a:solidFill>
                        <a:srgbClr val="CC3300"/>
                      </a:solidFill>
                      <a:prstDash val="solid"/>
                      <a:round/>
                      <a:headEnd type="none" w="med" len="med"/>
                      <a:tailEnd type="none" w="med" len="med"/>
                    </a:lnR>
                    <a:lnT w="28575" cap="flat" cmpd="sng" algn="ctr">
                      <a:solidFill>
                        <a:srgbClr val="CC3300"/>
                      </a:solidFill>
                      <a:prstDash val="solid"/>
                      <a:round/>
                      <a:headEnd type="none" w="med" len="med"/>
                      <a:tailEnd type="none" w="med" len="med"/>
                    </a:lnT>
                    <a:lnB w="28575" cap="flat" cmpd="sng" algn="ctr">
                      <a:solidFill>
                        <a:srgbClr val="CC33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1" i="0" u="none" strike="noStrike" cap="none" normalizeH="0" baseline="0" dirty="0">
                          <a:ln>
                            <a:noFill/>
                          </a:ln>
                          <a:solidFill>
                            <a:schemeClr val="bg1"/>
                          </a:solidFill>
                          <a:effectLst>
                            <a:outerShdw blurRad="38100" dist="38100" dir="2700000" algn="tl">
                              <a:srgbClr val="000000"/>
                            </a:outerShdw>
                          </a:effectLst>
                          <a:latin typeface="Arial" pitchFamily="34" charset="0"/>
                        </a:rPr>
                        <a:t>Proficient</a:t>
                      </a:r>
                    </a:p>
                  </a:txBody>
                  <a:tcPr horzOverflow="overflow">
                    <a:lnL w="28575" cap="flat" cmpd="sng" algn="ctr">
                      <a:solidFill>
                        <a:srgbClr val="CC3300"/>
                      </a:solidFill>
                      <a:prstDash val="solid"/>
                      <a:round/>
                      <a:headEnd type="none" w="med" len="med"/>
                      <a:tailEnd type="none" w="med" len="med"/>
                    </a:lnL>
                    <a:lnR w="28575" cap="flat" cmpd="sng" algn="ctr">
                      <a:solidFill>
                        <a:srgbClr val="CC3300"/>
                      </a:solidFill>
                      <a:prstDash val="solid"/>
                      <a:round/>
                      <a:headEnd type="none" w="med" len="med"/>
                      <a:tailEnd type="none" w="med" len="med"/>
                    </a:lnR>
                    <a:lnT w="28575" cap="flat" cmpd="sng" algn="ctr">
                      <a:solidFill>
                        <a:srgbClr val="CC3300"/>
                      </a:solidFill>
                      <a:prstDash val="solid"/>
                      <a:round/>
                      <a:headEnd type="none" w="med" len="med"/>
                      <a:tailEnd type="none" w="med" len="med"/>
                    </a:lnT>
                    <a:lnB w="28575" cap="flat" cmpd="sng" algn="ctr">
                      <a:solidFill>
                        <a:srgbClr val="CC33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1" i="0" u="none" strike="noStrike" cap="none" normalizeH="0" baseline="0" dirty="0">
                          <a:ln>
                            <a:noFill/>
                          </a:ln>
                          <a:solidFill>
                            <a:schemeClr val="bg1"/>
                          </a:solidFill>
                          <a:effectLst>
                            <a:outerShdw blurRad="38100" dist="38100" dir="2700000" algn="tl">
                              <a:srgbClr val="000000"/>
                            </a:outerShdw>
                          </a:effectLst>
                          <a:latin typeface="Arial" pitchFamily="34" charset="0"/>
                        </a:rPr>
                        <a:t>Distinguished</a:t>
                      </a:r>
                    </a:p>
                  </a:txBody>
                  <a:tcPr horzOverflow="overflow">
                    <a:lnL w="28575" cap="flat" cmpd="sng" algn="ctr">
                      <a:solidFill>
                        <a:srgbClr val="CC3300"/>
                      </a:solidFill>
                      <a:prstDash val="solid"/>
                      <a:round/>
                      <a:headEnd type="none" w="med" len="med"/>
                      <a:tailEnd type="none" w="med" len="med"/>
                    </a:lnL>
                    <a:lnR w="28575" cap="flat" cmpd="sng" algn="ctr">
                      <a:solidFill>
                        <a:srgbClr val="CC3300"/>
                      </a:solidFill>
                      <a:prstDash val="solid"/>
                      <a:round/>
                      <a:headEnd type="none" w="med" len="med"/>
                      <a:tailEnd type="none" w="med" len="med"/>
                    </a:lnR>
                    <a:lnT w="28575" cap="flat" cmpd="sng" algn="ctr">
                      <a:solidFill>
                        <a:srgbClr val="CC3300"/>
                      </a:solidFill>
                      <a:prstDash val="solid"/>
                      <a:round/>
                      <a:headEnd type="none" w="med" len="med"/>
                      <a:tailEnd type="none" w="med" len="med"/>
                    </a:lnT>
                    <a:lnB w="28575" cap="flat" cmpd="sng" algn="ctr">
                      <a:solidFill>
                        <a:srgbClr val="CC3300"/>
                      </a:solidFill>
                      <a:prstDash val="solid"/>
                      <a:round/>
                      <a:headEnd type="none" w="med" len="med"/>
                      <a:tailEnd type="none" w="med" len="med"/>
                    </a:lnB>
                    <a:lnTlToBr>
                      <a:noFill/>
                    </a:lnTlToBr>
                    <a:lnBlToTr>
                      <a:noFill/>
                    </a:lnBlToTr>
                    <a:solidFill>
                      <a:schemeClr val="accent4">
                        <a:lumMod val="20000"/>
                        <a:lumOff val="80000"/>
                      </a:schemeClr>
                    </a:solidFill>
                  </a:tcPr>
                </a:tc>
                <a:extLst>
                  <a:ext uri="{0D108BD9-81ED-4DB2-BD59-A6C34878D82A}">
                    <a16:rowId xmlns:a16="http://schemas.microsoft.com/office/drawing/2014/main" val="10000"/>
                  </a:ext>
                </a:extLst>
              </a:tr>
              <a:tr h="3974977">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2400" b="1" i="0" u="none" strike="noStrike" cap="none" normalizeH="0" baseline="0" dirty="0">
                        <a:ln>
                          <a:noFill/>
                        </a:ln>
                        <a:solidFill>
                          <a:schemeClr val="bg1"/>
                        </a:solidFill>
                        <a:effectLst>
                          <a:outerShdw blurRad="38100" dist="38100" dir="2700000" algn="tl">
                            <a:srgbClr val="000000"/>
                          </a:outerShdw>
                        </a:effectLst>
                        <a:latin typeface="Arial" pitchFamily="34" charset="0"/>
                      </a:endParaRPr>
                    </a:p>
                  </a:txBody>
                  <a:tcPr horzOverflow="overflow">
                    <a:lnL w="28575" cap="flat" cmpd="sng" algn="ctr">
                      <a:solidFill>
                        <a:srgbClr val="CC3300"/>
                      </a:solidFill>
                      <a:prstDash val="solid"/>
                      <a:round/>
                      <a:headEnd type="none" w="med" len="med"/>
                      <a:tailEnd type="none" w="med" len="med"/>
                    </a:lnL>
                    <a:lnR w="28575" cap="flat" cmpd="sng" algn="ctr">
                      <a:solidFill>
                        <a:srgbClr val="CC3300"/>
                      </a:solidFill>
                      <a:prstDash val="solid"/>
                      <a:round/>
                      <a:headEnd type="none" w="med" len="med"/>
                      <a:tailEnd type="none" w="med" len="med"/>
                    </a:lnR>
                    <a:lnT w="28575" cap="flat" cmpd="sng" algn="ctr">
                      <a:solidFill>
                        <a:srgbClr val="CC3300"/>
                      </a:solidFill>
                      <a:prstDash val="solid"/>
                      <a:round/>
                      <a:headEnd type="none" w="med" len="med"/>
                      <a:tailEnd type="none" w="med" len="med"/>
                    </a:lnT>
                    <a:lnB w="28575" cap="flat" cmpd="sng" algn="ctr">
                      <a:solidFill>
                        <a:srgbClr val="CC33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1800" b="1" i="0" u="none" strike="noStrike" cap="none" normalizeH="0" baseline="0" dirty="0">
                        <a:ln>
                          <a:noFill/>
                        </a:ln>
                        <a:solidFill>
                          <a:schemeClr val="bg1"/>
                        </a:solidFill>
                        <a:effectLst>
                          <a:outerShdw blurRad="38100" dist="38100" dir="2700000" algn="tl">
                            <a:srgbClr val="000000"/>
                          </a:outerShdw>
                        </a:effectLst>
                        <a:latin typeface="Arial" pitchFamily="34" charset="0"/>
                      </a:endParaRPr>
                    </a:p>
                  </a:txBody>
                  <a:tcPr horzOverflow="overflow">
                    <a:lnL w="28575" cap="flat" cmpd="sng" algn="ctr">
                      <a:solidFill>
                        <a:srgbClr val="CC3300"/>
                      </a:solidFill>
                      <a:prstDash val="solid"/>
                      <a:round/>
                      <a:headEnd type="none" w="med" len="med"/>
                      <a:tailEnd type="none" w="med" len="med"/>
                    </a:lnL>
                    <a:lnR w="28575" cap="flat" cmpd="sng" algn="ctr">
                      <a:solidFill>
                        <a:srgbClr val="CC3300"/>
                      </a:solidFill>
                      <a:prstDash val="solid"/>
                      <a:round/>
                      <a:headEnd type="none" w="med" len="med"/>
                      <a:tailEnd type="none" w="med" len="med"/>
                    </a:lnR>
                    <a:lnT w="28575" cap="flat" cmpd="sng" algn="ctr">
                      <a:solidFill>
                        <a:srgbClr val="CC3300"/>
                      </a:solidFill>
                      <a:prstDash val="solid"/>
                      <a:round/>
                      <a:headEnd type="none" w="med" len="med"/>
                      <a:tailEnd type="none" w="med" len="med"/>
                    </a:lnT>
                    <a:lnB w="28575" cap="flat" cmpd="sng" algn="ctr">
                      <a:solidFill>
                        <a:srgbClr val="CC33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1800" b="1" i="0" u="none" strike="noStrike" cap="none" normalizeH="0" baseline="0" dirty="0">
                        <a:ln>
                          <a:noFill/>
                        </a:ln>
                        <a:solidFill>
                          <a:schemeClr val="bg1"/>
                        </a:solidFill>
                        <a:effectLst>
                          <a:outerShdw blurRad="38100" dist="38100" dir="2700000" algn="tl">
                            <a:srgbClr val="000000"/>
                          </a:outerShdw>
                        </a:effectLst>
                        <a:latin typeface="Arial" pitchFamily="34" charset="0"/>
                      </a:endParaRPr>
                    </a:p>
                  </a:txBody>
                  <a:tcPr horzOverflow="overflow">
                    <a:lnL w="28575" cap="flat" cmpd="sng" algn="ctr">
                      <a:solidFill>
                        <a:srgbClr val="CC3300"/>
                      </a:solidFill>
                      <a:prstDash val="solid"/>
                      <a:round/>
                      <a:headEnd type="none" w="med" len="med"/>
                      <a:tailEnd type="none" w="med" len="med"/>
                    </a:lnL>
                    <a:lnR w="28575" cap="flat" cmpd="sng" algn="ctr">
                      <a:solidFill>
                        <a:srgbClr val="CC3300"/>
                      </a:solidFill>
                      <a:prstDash val="solid"/>
                      <a:round/>
                      <a:headEnd type="none" w="med" len="med"/>
                      <a:tailEnd type="none" w="med" len="med"/>
                    </a:lnR>
                    <a:lnT w="28575" cap="flat" cmpd="sng" algn="ctr">
                      <a:solidFill>
                        <a:srgbClr val="CC3300"/>
                      </a:solidFill>
                      <a:prstDash val="solid"/>
                      <a:round/>
                      <a:headEnd type="none" w="med" len="med"/>
                      <a:tailEnd type="none" w="med" len="med"/>
                    </a:lnT>
                    <a:lnB w="28575" cap="flat" cmpd="sng" algn="ctr">
                      <a:solidFill>
                        <a:srgbClr val="CC33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1800" b="1" i="0" u="none" strike="noStrike" cap="none" normalizeH="0" baseline="0" dirty="0">
                        <a:ln>
                          <a:noFill/>
                        </a:ln>
                        <a:solidFill>
                          <a:schemeClr val="bg1"/>
                        </a:solidFill>
                        <a:effectLst>
                          <a:outerShdw blurRad="38100" dist="38100" dir="2700000" algn="tl">
                            <a:srgbClr val="000000"/>
                          </a:outerShdw>
                        </a:effectLst>
                        <a:latin typeface="Arial" pitchFamily="34" charset="0"/>
                      </a:endParaRPr>
                    </a:p>
                  </a:txBody>
                  <a:tcPr horzOverflow="overflow">
                    <a:lnL w="28575" cap="flat" cmpd="sng" algn="ctr">
                      <a:solidFill>
                        <a:srgbClr val="CC3300"/>
                      </a:solidFill>
                      <a:prstDash val="solid"/>
                      <a:round/>
                      <a:headEnd type="none" w="med" len="med"/>
                      <a:tailEnd type="none" w="med" len="med"/>
                    </a:lnL>
                    <a:lnR w="28575" cap="flat" cmpd="sng" algn="ctr">
                      <a:solidFill>
                        <a:srgbClr val="CC3300"/>
                      </a:solidFill>
                      <a:prstDash val="solid"/>
                      <a:round/>
                      <a:headEnd type="none" w="med" len="med"/>
                      <a:tailEnd type="none" w="med" len="med"/>
                    </a:lnR>
                    <a:lnT w="28575" cap="flat" cmpd="sng" algn="ctr">
                      <a:solidFill>
                        <a:srgbClr val="CC3300"/>
                      </a:solidFill>
                      <a:prstDash val="solid"/>
                      <a:round/>
                      <a:headEnd type="none" w="med" len="med"/>
                      <a:tailEnd type="none" w="med" len="med"/>
                    </a:lnT>
                    <a:lnB w="28575" cap="flat" cmpd="sng" algn="ctr">
                      <a:solidFill>
                        <a:srgbClr val="CC3300"/>
                      </a:solidFill>
                      <a:prstDash val="solid"/>
                      <a:round/>
                      <a:headEnd type="none" w="med" len="med"/>
                      <a:tailEnd type="none" w="med" len="med"/>
                    </a:lnB>
                    <a:lnTlToBr>
                      <a:noFill/>
                    </a:lnTlToBr>
                    <a:lnBlToTr>
                      <a:noFill/>
                    </a:lnBlToTr>
                    <a:solidFill>
                      <a:schemeClr val="accent4">
                        <a:lumMod val="20000"/>
                        <a:lumOff val="80000"/>
                      </a:schemeClr>
                    </a:solidFill>
                  </a:tcPr>
                </a:tc>
                <a:extLst>
                  <a:ext uri="{0D108BD9-81ED-4DB2-BD59-A6C34878D82A}">
                    <a16:rowId xmlns:a16="http://schemas.microsoft.com/office/drawing/2014/main" val="10001"/>
                  </a:ext>
                </a:extLst>
              </a:tr>
            </a:tbl>
          </a:graphicData>
        </a:graphic>
      </p:graphicFrame>
      <p:sp>
        <p:nvSpPr>
          <p:cNvPr id="557076" name="Text Box 20"/>
          <p:cNvSpPr txBox="1">
            <a:spLocks noChangeArrowheads="1"/>
          </p:cNvSpPr>
          <p:nvPr/>
        </p:nvSpPr>
        <p:spPr bwMode="auto">
          <a:xfrm>
            <a:off x="892015" y="1788274"/>
            <a:ext cx="2057400" cy="4902867"/>
          </a:xfrm>
          <a:prstGeom prst="rect">
            <a:avLst/>
          </a:prstGeom>
          <a:noFill/>
          <a:ln w="9525">
            <a:noFill/>
            <a:miter lim="800000"/>
            <a:headEnd/>
            <a:tailEnd/>
          </a:ln>
        </p:spPr>
        <p:txBody>
          <a:bodyPr wrap="square" lIns="91427" tIns="45713" rIns="91427" bIns="45713">
            <a:spAutoFit/>
          </a:bodyPr>
          <a:lstStyle/>
          <a:p>
            <a:pPr>
              <a:spcBef>
                <a:spcPct val="20000"/>
              </a:spcBef>
            </a:pPr>
            <a:r>
              <a:rPr lang="en-US" sz="2400" b="1" dirty="0">
                <a:solidFill>
                  <a:schemeClr val="bg1"/>
                </a:solidFill>
              </a:rPr>
              <a:t>Not</a:t>
            </a:r>
          </a:p>
          <a:p>
            <a:pPr>
              <a:spcBef>
                <a:spcPct val="20000"/>
              </a:spcBef>
            </a:pPr>
            <a:r>
              <a:rPr lang="en-US" sz="2400" b="1" dirty="0">
                <a:solidFill>
                  <a:schemeClr val="bg1"/>
                </a:solidFill>
              </a:rPr>
              <a:t>No</a:t>
            </a:r>
          </a:p>
          <a:p>
            <a:pPr>
              <a:spcBef>
                <a:spcPct val="20000"/>
              </a:spcBef>
            </a:pPr>
            <a:r>
              <a:rPr lang="en-US" sz="2400" b="1" dirty="0">
                <a:solidFill>
                  <a:schemeClr val="bg1"/>
                </a:solidFill>
              </a:rPr>
              <a:t>Not clear</a:t>
            </a:r>
          </a:p>
          <a:p>
            <a:pPr>
              <a:spcBef>
                <a:spcPct val="20000"/>
              </a:spcBef>
            </a:pPr>
            <a:r>
              <a:rPr lang="en-US" sz="2400" b="1" dirty="0">
                <a:solidFill>
                  <a:schemeClr val="bg1"/>
                </a:solidFill>
              </a:rPr>
              <a:t>Unaware</a:t>
            </a:r>
          </a:p>
          <a:p>
            <a:pPr>
              <a:spcBef>
                <a:spcPct val="20000"/>
              </a:spcBef>
            </a:pPr>
            <a:r>
              <a:rPr lang="en-US" sz="2400" b="1" dirty="0">
                <a:solidFill>
                  <a:schemeClr val="bg1"/>
                </a:solidFill>
              </a:rPr>
              <a:t>Does not respond</a:t>
            </a:r>
          </a:p>
          <a:p>
            <a:pPr>
              <a:spcBef>
                <a:spcPct val="20000"/>
              </a:spcBef>
            </a:pPr>
            <a:r>
              <a:rPr lang="en-US" sz="2400" b="1" dirty="0">
                <a:solidFill>
                  <a:schemeClr val="bg1"/>
                </a:solidFill>
              </a:rPr>
              <a:t>Poor </a:t>
            </a:r>
          </a:p>
          <a:p>
            <a:pPr>
              <a:spcBef>
                <a:spcPct val="20000"/>
              </a:spcBef>
            </a:pPr>
            <a:r>
              <a:rPr lang="en-US" sz="2400" b="1" dirty="0">
                <a:solidFill>
                  <a:schemeClr val="bg1"/>
                </a:solidFill>
              </a:rPr>
              <a:t>Not congruent</a:t>
            </a:r>
          </a:p>
          <a:p>
            <a:pPr>
              <a:spcBef>
                <a:spcPct val="20000"/>
              </a:spcBef>
            </a:pPr>
            <a:endParaRPr lang="en-US" sz="2400" b="1" dirty="0"/>
          </a:p>
          <a:p>
            <a:pPr>
              <a:lnSpc>
                <a:spcPct val="80000"/>
              </a:lnSpc>
              <a:spcBef>
                <a:spcPct val="50000"/>
              </a:spcBef>
              <a:spcAft>
                <a:spcPct val="50000"/>
              </a:spcAft>
              <a:buFont typeface="Monotype Sorts" pitchFamily="1" charset="2"/>
              <a:buNone/>
            </a:pPr>
            <a:endParaRPr lang="en-US" sz="3000" b="1" dirty="0">
              <a:solidFill>
                <a:schemeClr val="bg1"/>
              </a:solidFill>
            </a:endParaRPr>
          </a:p>
        </p:txBody>
      </p:sp>
      <p:sp>
        <p:nvSpPr>
          <p:cNvPr id="557077" name="Text Box 21"/>
          <p:cNvSpPr txBox="1">
            <a:spLocks noChangeArrowheads="1"/>
          </p:cNvSpPr>
          <p:nvPr/>
        </p:nvSpPr>
        <p:spPr bwMode="auto">
          <a:xfrm>
            <a:off x="3175183" y="1855663"/>
            <a:ext cx="2057400" cy="3721005"/>
          </a:xfrm>
          <a:prstGeom prst="rect">
            <a:avLst/>
          </a:prstGeom>
          <a:noFill/>
          <a:ln w="9525">
            <a:noFill/>
            <a:miter lim="800000"/>
            <a:headEnd/>
            <a:tailEnd/>
          </a:ln>
        </p:spPr>
        <p:txBody>
          <a:bodyPr wrap="square" lIns="91427" tIns="45713" rIns="91427" bIns="45713">
            <a:spAutoFit/>
          </a:bodyPr>
          <a:lstStyle/>
          <a:p>
            <a:pPr>
              <a:spcBef>
                <a:spcPct val="20000"/>
              </a:spcBef>
            </a:pPr>
            <a:r>
              <a:rPr lang="en-US" sz="2400" b="1" dirty="0">
                <a:solidFill>
                  <a:schemeClr val="bg1"/>
                </a:solidFill>
              </a:rPr>
              <a:t>Some</a:t>
            </a:r>
          </a:p>
          <a:p>
            <a:pPr>
              <a:spcBef>
                <a:spcPct val="20000"/>
              </a:spcBef>
            </a:pPr>
            <a:r>
              <a:rPr lang="en-US" sz="2400" b="1" dirty="0">
                <a:solidFill>
                  <a:schemeClr val="bg1"/>
                </a:solidFill>
              </a:rPr>
              <a:t>Attempts to</a:t>
            </a:r>
          </a:p>
          <a:p>
            <a:pPr>
              <a:spcBef>
                <a:spcPct val="20000"/>
              </a:spcBef>
            </a:pPr>
            <a:r>
              <a:rPr lang="en-US" sz="2400" b="1" dirty="0">
                <a:solidFill>
                  <a:schemeClr val="bg1"/>
                </a:solidFill>
              </a:rPr>
              <a:t>Limited</a:t>
            </a:r>
          </a:p>
          <a:p>
            <a:pPr>
              <a:spcBef>
                <a:spcPct val="20000"/>
              </a:spcBef>
            </a:pPr>
            <a:r>
              <a:rPr lang="en-US" sz="2400" b="1" dirty="0">
                <a:solidFill>
                  <a:schemeClr val="bg1"/>
                </a:solidFill>
              </a:rPr>
              <a:t>Moderate</a:t>
            </a:r>
          </a:p>
          <a:p>
            <a:pPr>
              <a:spcBef>
                <a:spcPct val="20000"/>
              </a:spcBef>
            </a:pPr>
            <a:r>
              <a:rPr lang="en-US" sz="2400" b="1" dirty="0">
                <a:solidFill>
                  <a:schemeClr val="bg1"/>
                </a:solidFill>
              </a:rPr>
              <a:t>Uneven</a:t>
            </a:r>
          </a:p>
          <a:p>
            <a:pPr>
              <a:spcBef>
                <a:spcPct val="20000"/>
              </a:spcBef>
            </a:pPr>
            <a:r>
              <a:rPr lang="en-US" sz="2400" b="1" dirty="0">
                <a:solidFill>
                  <a:schemeClr val="bg1"/>
                </a:solidFill>
              </a:rPr>
              <a:t>Inconsistent</a:t>
            </a:r>
          </a:p>
          <a:p>
            <a:pPr>
              <a:spcBef>
                <a:spcPct val="20000"/>
              </a:spcBef>
            </a:pPr>
            <a:r>
              <a:rPr lang="en-US" sz="2400" b="1" dirty="0">
                <a:solidFill>
                  <a:schemeClr val="bg1"/>
                </a:solidFill>
              </a:rPr>
              <a:t>Rudimentary</a:t>
            </a:r>
          </a:p>
          <a:p>
            <a:pPr>
              <a:lnSpc>
                <a:spcPct val="80000"/>
              </a:lnSpc>
              <a:spcBef>
                <a:spcPct val="50000"/>
              </a:spcBef>
              <a:spcAft>
                <a:spcPct val="50000"/>
              </a:spcAft>
              <a:buFont typeface="Monotype Sorts" pitchFamily="1" charset="2"/>
              <a:buNone/>
            </a:pPr>
            <a:endParaRPr lang="en-US" sz="3000" b="1" dirty="0">
              <a:solidFill>
                <a:schemeClr val="bg1"/>
              </a:solidFill>
            </a:endParaRPr>
          </a:p>
        </p:txBody>
      </p:sp>
      <p:sp>
        <p:nvSpPr>
          <p:cNvPr id="557078" name="Text Box 22"/>
          <p:cNvSpPr txBox="1">
            <a:spLocks noChangeArrowheads="1"/>
          </p:cNvSpPr>
          <p:nvPr/>
        </p:nvSpPr>
        <p:spPr bwMode="auto">
          <a:xfrm>
            <a:off x="5693722" y="1838345"/>
            <a:ext cx="2057400" cy="4533535"/>
          </a:xfrm>
          <a:prstGeom prst="rect">
            <a:avLst/>
          </a:prstGeom>
          <a:noFill/>
          <a:ln w="9525">
            <a:noFill/>
            <a:miter lim="800000"/>
            <a:headEnd/>
            <a:tailEnd/>
          </a:ln>
        </p:spPr>
        <p:txBody>
          <a:bodyPr wrap="square" lIns="91427" tIns="45713" rIns="91427" bIns="45713">
            <a:spAutoFit/>
          </a:bodyPr>
          <a:lstStyle/>
          <a:p>
            <a:pPr>
              <a:spcBef>
                <a:spcPct val="20000"/>
              </a:spcBef>
            </a:pPr>
            <a:r>
              <a:rPr lang="en-US" sz="2400" b="1" dirty="0">
                <a:solidFill>
                  <a:schemeClr val="bg1"/>
                </a:solidFill>
              </a:rPr>
              <a:t>Consistent</a:t>
            </a:r>
          </a:p>
          <a:p>
            <a:pPr>
              <a:spcBef>
                <a:spcPct val="20000"/>
              </a:spcBef>
            </a:pPr>
            <a:r>
              <a:rPr lang="en-US" sz="2400" b="1" dirty="0">
                <a:solidFill>
                  <a:schemeClr val="bg1"/>
                </a:solidFill>
              </a:rPr>
              <a:t>High quality</a:t>
            </a:r>
          </a:p>
          <a:p>
            <a:pPr>
              <a:spcBef>
                <a:spcPct val="20000"/>
              </a:spcBef>
            </a:pPr>
            <a:r>
              <a:rPr lang="en-US" sz="2400" b="1" dirty="0">
                <a:solidFill>
                  <a:schemeClr val="bg1"/>
                </a:solidFill>
              </a:rPr>
              <a:t>Timely</a:t>
            </a:r>
          </a:p>
          <a:p>
            <a:pPr>
              <a:spcBef>
                <a:spcPct val="20000"/>
              </a:spcBef>
            </a:pPr>
            <a:r>
              <a:rPr lang="en-US" sz="2400" b="1" dirty="0">
                <a:solidFill>
                  <a:schemeClr val="bg1"/>
                </a:solidFill>
              </a:rPr>
              <a:t>Accurate</a:t>
            </a:r>
          </a:p>
          <a:p>
            <a:pPr>
              <a:spcBef>
                <a:spcPct val="20000"/>
              </a:spcBef>
            </a:pPr>
            <a:r>
              <a:rPr lang="en-US" sz="2400" b="1" dirty="0">
                <a:solidFill>
                  <a:schemeClr val="bg1"/>
                </a:solidFill>
              </a:rPr>
              <a:t>Appropriate</a:t>
            </a:r>
          </a:p>
          <a:p>
            <a:pPr>
              <a:spcBef>
                <a:spcPct val="20000"/>
              </a:spcBef>
            </a:pPr>
            <a:r>
              <a:rPr lang="en-US" sz="2400" b="1" dirty="0">
                <a:solidFill>
                  <a:schemeClr val="bg1"/>
                </a:solidFill>
              </a:rPr>
              <a:t>Clear</a:t>
            </a:r>
          </a:p>
          <a:p>
            <a:pPr>
              <a:spcBef>
                <a:spcPct val="20000"/>
              </a:spcBef>
            </a:pPr>
            <a:r>
              <a:rPr lang="en-US" sz="2400" b="1" dirty="0">
                <a:solidFill>
                  <a:schemeClr val="bg1"/>
                </a:solidFill>
              </a:rPr>
              <a:t>Effective</a:t>
            </a:r>
          </a:p>
          <a:p>
            <a:pPr>
              <a:spcBef>
                <a:spcPct val="20000"/>
              </a:spcBef>
            </a:pPr>
            <a:r>
              <a:rPr lang="en-US" sz="2400" b="1" dirty="0">
                <a:solidFill>
                  <a:schemeClr val="bg1"/>
                </a:solidFill>
              </a:rPr>
              <a:t>High expectations</a:t>
            </a:r>
          </a:p>
          <a:p>
            <a:pPr>
              <a:lnSpc>
                <a:spcPct val="80000"/>
              </a:lnSpc>
              <a:spcBef>
                <a:spcPct val="50000"/>
              </a:spcBef>
              <a:spcAft>
                <a:spcPct val="50000"/>
              </a:spcAft>
              <a:buFont typeface="Monotype Sorts" pitchFamily="1" charset="2"/>
              <a:buNone/>
            </a:pPr>
            <a:endParaRPr lang="en-US" sz="3000" b="1" dirty="0">
              <a:solidFill>
                <a:schemeClr val="bg1"/>
              </a:solidFill>
            </a:endParaRPr>
          </a:p>
        </p:txBody>
      </p:sp>
      <p:sp>
        <p:nvSpPr>
          <p:cNvPr id="557079" name="Text Box 23"/>
          <p:cNvSpPr txBox="1">
            <a:spLocks noChangeArrowheads="1"/>
          </p:cNvSpPr>
          <p:nvPr/>
        </p:nvSpPr>
        <p:spPr bwMode="auto">
          <a:xfrm>
            <a:off x="7859167" y="1855663"/>
            <a:ext cx="2459678" cy="4385802"/>
          </a:xfrm>
          <a:prstGeom prst="rect">
            <a:avLst/>
          </a:prstGeom>
          <a:noFill/>
          <a:ln w="9525">
            <a:noFill/>
            <a:miter lim="800000"/>
            <a:headEnd/>
            <a:tailEnd/>
          </a:ln>
        </p:spPr>
        <p:txBody>
          <a:bodyPr wrap="square" lIns="91427" tIns="45713" rIns="91427" bIns="45713">
            <a:spAutoFit/>
          </a:bodyPr>
          <a:lstStyle/>
          <a:p>
            <a:pPr>
              <a:spcBef>
                <a:spcPct val="20000"/>
              </a:spcBef>
            </a:pPr>
            <a:r>
              <a:rPr lang="en-US" sz="2400" b="1" dirty="0">
                <a:solidFill>
                  <a:schemeClr val="bg1"/>
                </a:solidFill>
              </a:rPr>
              <a:t>All students</a:t>
            </a:r>
          </a:p>
          <a:p>
            <a:pPr>
              <a:spcBef>
                <a:spcPct val="20000"/>
              </a:spcBef>
            </a:pPr>
            <a:r>
              <a:rPr lang="en-US" sz="2400" b="1" dirty="0">
                <a:solidFill>
                  <a:schemeClr val="bg1"/>
                </a:solidFill>
              </a:rPr>
              <a:t>Highly effective</a:t>
            </a:r>
          </a:p>
          <a:p>
            <a:pPr>
              <a:spcBef>
                <a:spcPct val="20000"/>
              </a:spcBef>
            </a:pPr>
            <a:r>
              <a:rPr lang="en-US" sz="2400" b="1" dirty="0">
                <a:solidFill>
                  <a:schemeClr val="bg1"/>
                </a:solidFill>
              </a:rPr>
              <a:t>Entirely appropriate</a:t>
            </a:r>
          </a:p>
          <a:p>
            <a:pPr>
              <a:spcBef>
                <a:spcPct val="20000"/>
              </a:spcBef>
            </a:pPr>
            <a:r>
              <a:rPr lang="en-US" sz="2400" b="1" dirty="0">
                <a:solidFill>
                  <a:schemeClr val="bg1"/>
                </a:solidFill>
              </a:rPr>
              <a:t>Adapted for individual students</a:t>
            </a:r>
          </a:p>
          <a:p>
            <a:pPr>
              <a:spcBef>
                <a:spcPct val="20000"/>
              </a:spcBef>
            </a:pPr>
            <a:r>
              <a:rPr lang="en-US" sz="2400" b="1" dirty="0">
                <a:solidFill>
                  <a:schemeClr val="bg1"/>
                </a:solidFill>
              </a:rPr>
              <a:t>Fully aligned</a:t>
            </a:r>
          </a:p>
          <a:p>
            <a:pPr>
              <a:spcBef>
                <a:spcPct val="20000"/>
              </a:spcBef>
            </a:pPr>
            <a:r>
              <a:rPr lang="en-US" sz="2400" b="1" dirty="0">
                <a:solidFill>
                  <a:schemeClr val="bg1"/>
                </a:solidFill>
              </a:rPr>
              <a:t>Extensive</a:t>
            </a:r>
          </a:p>
          <a:p>
            <a:pPr>
              <a:lnSpc>
                <a:spcPct val="80000"/>
              </a:lnSpc>
              <a:spcBef>
                <a:spcPct val="50000"/>
              </a:spcBef>
              <a:spcAft>
                <a:spcPct val="50000"/>
              </a:spcAft>
              <a:buFont typeface="Monotype Sorts" pitchFamily="1" charset="2"/>
              <a:buNone/>
            </a:pPr>
            <a:endParaRPr lang="en-US" sz="3000" b="1" dirty="0"/>
          </a:p>
        </p:txBody>
      </p:sp>
      <p:sp>
        <p:nvSpPr>
          <p:cNvPr id="27673" name="Rectangle 8"/>
          <p:cNvSpPr>
            <a:spLocks noChangeArrowheads="1"/>
          </p:cNvSpPr>
          <p:nvPr/>
        </p:nvSpPr>
        <p:spPr bwMode="auto">
          <a:xfrm>
            <a:off x="12445288" y="6072188"/>
            <a:ext cx="442750" cy="338554"/>
          </a:xfrm>
          <a:prstGeom prst="rect">
            <a:avLst/>
          </a:prstGeom>
          <a:noFill/>
          <a:ln w="9525">
            <a:noFill/>
            <a:miter lim="800000"/>
            <a:headEnd/>
            <a:tailEnd/>
          </a:ln>
        </p:spPr>
        <p:txBody>
          <a:bodyPr wrap="none">
            <a:spAutoFit/>
          </a:bodyPr>
          <a:lstStyle/>
          <a:p>
            <a:pPr algn="ctr"/>
            <a:fld id="{B683C1E3-BEF7-4B37-96F6-040491B10DF5}" type="slidenum">
              <a:rPr lang="en-US" sz="1600">
                <a:solidFill>
                  <a:srgbClr val="7B9899"/>
                </a:solidFill>
              </a:rPr>
              <a:pPr algn="ctr"/>
              <a:t>26</a:t>
            </a:fld>
            <a:endParaRPr lang="en-US" sz="1600" dirty="0">
              <a:solidFill>
                <a:srgbClr val="7B9899"/>
              </a:solidFil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77706" y="5334488"/>
            <a:ext cx="1532330" cy="1241080"/>
          </a:xfrm>
          <a:prstGeom prst="rect">
            <a:avLst/>
          </a:prstGeom>
        </p:spPr>
      </p:pic>
    </p:spTree>
    <p:extLst>
      <p:ext uri="{BB962C8B-B14F-4D97-AF65-F5344CB8AC3E}">
        <p14:creationId xmlns:p14="http://schemas.microsoft.com/office/powerpoint/2010/main" val="8221640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557076"/>
                                        </p:tgtEl>
                                        <p:attrNameLst>
                                          <p:attrName>style.visibility</p:attrName>
                                        </p:attrNameLst>
                                      </p:cBhvr>
                                      <p:to>
                                        <p:strVal val="visible"/>
                                      </p:to>
                                    </p:set>
                                    <p:anim calcmode="lin" valueType="num">
                                      <p:cBhvr>
                                        <p:cTn id="7" dur="500" fill="hold"/>
                                        <p:tgtEl>
                                          <p:spTgt spid="557076"/>
                                        </p:tgtEl>
                                        <p:attrNameLst>
                                          <p:attrName>ppt_w</p:attrName>
                                        </p:attrNameLst>
                                      </p:cBhvr>
                                      <p:tavLst>
                                        <p:tav tm="0">
                                          <p:val>
                                            <p:strVal val="#ppt_w*0.05"/>
                                          </p:val>
                                        </p:tav>
                                        <p:tav tm="100000">
                                          <p:val>
                                            <p:strVal val="#ppt_w"/>
                                          </p:val>
                                        </p:tav>
                                      </p:tavLst>
                                    </p:anim>
                                    <p:anim calcmode="lin" valueType="num">
                                      <p:cBhvr>
                                        <p:cTn id="8" dur="500" fill="hold"/>
                                        <p:tgtEl>
                                          <p:spTgt spid="557076"/>
                                        </p:tgtEl>
                                        <p:attrNameLst>
                                          <p:attrName>ppt_h</p:attrName>
                                        </p:attrNameLst>
                                      </p:cBhvr>
                                      <p:tavLst>
                                        <p:tav tm="0">
                                          <p:val>
                                            <p:strVal val="#ppt_h"/>
                                          </p:val>
                                        </p:tav>
                                        <p:tav tm="100000">
                                          <p:val>
                                            <p:strVal val="#ppt_h"/>
                                          </p:val>
                                        </p:tav>
                                      </p:tavLst>
                                    </p:anim>
                                    <p:anim calcmode="lin" valueType="num">
                                      <p:cBhvr>
                                        <p:cTn id="9" dur="500" fill="hold"/>
                                        <p:tgtEl>
                                          <p:spTgt spid="557076"/>
                                        </p:tgtEl>
                                        <p:attrNameLst>
                                          <p:attrName>ppt_x</p:attrName>
                                        </p:attrNameLst>
                                      </p:cBhvr>
                                      <p:tavLst>
                                        <p:tav tm="0">
                                          <p:val>
                                            <p:strVal val="#ppt_x-.2"/>
                                          </p:val>
                                        </p:tav>
                                        <p:tav tm="100000">
                                          <p:val>
                                            <p:strVal val="#ppt_x"/>
                                          </p:val>
                                        </p:tav>
                                      </p:tavLst>
                                    </p:anim>
                                    <p:anim calcmode="lin" valueType="num">
                                      <p:cBhvr>
                                        <p:cTn id="10" dur="500" fill="hold"/>
                                        <p:tgtEl>
                                          <p:spTgt spid="557076"/>
                                        </p:tgtEl>
                                        <p:attrNameLst>
                                          <p:attrName>ppt_y</p:attrName>
                                        </p:attrNameLst>
                                      </p:cBhvr>
                                      <p:tavLst>
                                        <p:tav tm="0">
                                          <p:val>
                                            <p:strVal val="#ppt_y"/>
                                          </p:val>
                                        </p:tav>
                                        <p:tav tm="100000">
                                          <p:val>
                                            <p:strVal val="#ppt_y"/>
                                          </p:val>
                                        </p:tav>
                                      </p:tavLst>
                                    </p:anim>
                                    <p:animEffect transition="in" filter="fade">
                                      <p:cBhvr>
                                        <p:cTn id="11" dur="500"/>
                                        <p:tgtEl>
                                          <p:spTgt spid="55707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557077"/>
                                        </p:tgtEl>
                                        <p:attrNameLst>
                                          <p:attrName>style.visibility</p:attrName>
                                        </p:attrNameLst>
                                      </p:cBhvr>
                                      <p:to>
                                        <p:strVal val="visible"/>
                                      </p:to>
                                    </p:set>
                                    <p:anim calcmode="lin" valueType="num">
                                      <p:cBhvr>
                                        <p:cTn id="16" dur="500" fill="hold"/>
                                        <p:tgtEl>
                                          <p:spTgt spid="557077"/>
                                        </p:tgtEl>
                                        <p:attrNameLst>
                                          <p:attrName>ppt_w</p:attrName>
                                        </p:attrNameLst>
                                      </p:cBhvr>
                                      <p:tavLst>
                                        <p:tav tm="0">
                                          <p:val>
                                            <p:strVal val="#ppt_w*0.05"/>
                                          </p:val>
                                        </p:tav>
                                        <p:tav tm="100000">
                                          <p:val>
                                            <p:strVal val="#ppt_w"/>
                                          </p:val>
                                        </p:tav>
                                      </p:tavLst>
                                    </p:anim>
                                    <p:anim calcmode="lin" valueType="num">
                                      <p:cBhvr>
                                        <p:cTn id="17" dur="500" fill="hold"/>
                                        <p:tgtEl>
                                          <p:spTgt spid="557077"/>
                                        </p:tgtEl>
                                        <p:attrNameLst>
                                          <p:attrName>ppt_h</p:attrName>
                                        </p:attrNameLst>
                                      </p:cBhvr>
                                      <p:tavLst>
                                        <p:tav tm="0">
                                          <p:val>
                                            <p:strVal val="#ppt_h"/>
                                          </p:val>
                                        </p:tav>
                                        <p:tav tm="100000">
                                          <p:val>
                                            <p:strVal val="#ppt_h"/>
                                          </p:val>
                                        </p:tav>
                                      </p:tavLst>
                                    </p:anim>
                                    <p:anim calcmode="lin" valueType="num">
                                      <p:cBhvr>
                                        <p:cTn id="18" dur="500" fill="hold"/>
                                        <p:tgtEl>
                                          <p:spTgt spid="557077"/>
                                        </p:tgtEl>
                                        <p:attrNameLst>
                                          <p:attrName>ppt_x</p:attrName>
                                        </p:attrNameLst>
                                      </p:cBhvr>
                                      <p:tavLst>
                                        <p:tav tm="0">
                                          <p:val>
                                            <p:strVal val="#ppt_x-.2"/>
                                          </p:val>
                                        </p:tav>
                                        <p:tav tm="100000">
                                          <p:val>
                                            <p:strVal val="#ppt_x"/>
                                          </p:val>
                                        </p:tav>
                                      </p:tavLst>
                                    </p:anim>
                                    <p:anim calcmode="lin" valueType="num">
                                      <p:cBhvr>
                                        <p:cTn id="19" dur="500" fill="hold"/>
                                        <p:tgtEl>
                                          <p:spTgt spid="557077"/>
                                        </p:tgtEl>
                                        <p:attrNameLst>
                                          <p:attrName>ppt_y</p:attrName>
                                        </p:attrNameLst>
                                      </p:cBhvr>
                                      <p:tavLst>
                                        <p:tav tm="0">
                                          <p:val>
                                            <p:strVal val="#ppt_y"/>
                                          </p:val>
                                        </p:tav>
                                        <p:tav tm="100000">
                                          <p:val>
                                            <p:strVal val="#ppt_y"/>
                                          </p:val>
                                        </p:tav>
                                      </p:tavLst>
                                    </p:anim>
                                    <p:animEffect transition="in" filter="fade">
                                      <p:cBhvr>
                                        <p:cTn id="20" dur="500"/>
                                        <p:tgtEl>
                                          <p:spTgt spid="557077"/>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557078"/>
                                        </p:tgtEl>
                                        <p:attrNameLst>
                                          <p:attrName>style.visibility</p:attrName>
                                        </p:attrNameLst>
                                      </p:cBhvr>
                                      <p:to>
                                        <p:strVal val="visible"/>
                                      </p:to>
                                    </p:set>
                                    <p:anim calcmode="lin" valueType="num">
                                      <p:cBhvr>
                                        <p:cTn id="25" dur="500" fill="hold"/>
                                        <p:tgtEl>
                                          <p:spTgt spid="557078"/>
                                        </p:tgtEl>
                                        <p:attrNameLst>
                                          <p:attrName>ppt_w</p:attrName>
                                        </p:attrNameLst>
                                      </p:cBhvr>
                                      <p:tavLst>
                                        <p:tav tm="0">
                                          <p:val>
                                            <p:strVal val="#ppt_w*0.05"/>
                                          </p:val>
                                        </p:tav>
                                        <p:tav tm="100000">
                                          <p:val>
                                            <p:strVal val="#ppt_w"/>
                                          </p:val>
                                        </p:tav>
                                      </p:tavLst>
                                    </p:anim>
                                    <p:anim calcmode="lin" valueType="num">
                                      <p:cBhvr>
                                        <p:cTn id="26" dur="500" fill="hold"/>
                                        <p:tgtEl>
                                          <p:spTgt spid="557078"/>
                                        </p:tgtEl>
                                        <p:attrNameLst>
                                          <p:attrName>ppt_h</p:attrName>
                                        </p:attrNameLst>
                                      </p:cBhvr>
                                      <p:tavLst>
                                        <p:tav tm="0">
                                          <p:val>
                                            <p:strVal val="#ppt_h"/>
                                          </p:val>
                                        </p:tav>
                                        <p:tav tm="100000">
                                          <p:val>
                                            <p:strVal val="#ppt_h"/>
                                          </p:val>
                                        </p:tav>
                                      </p:tavLst>
                                    </p:anim>
                                    <p:anim calcmode="lin" valueType="num">
                                      <p:cBhvr>
                                        <p:cTn id="27" dur="500" fill="hold"/>
                                        <p:tgtEl>
                                          <p:spTgt spid="557078"/>
                                        </p:tgtEl>
                                        <p:attrNameLst>
                                          <p:attrName>ppt_x</p:attrName>
                                        </p:attrNameLst>
                                      </p:cBhvr>
                                      <p:tavLst>
                                        <p:tav tm="0">
                                          <p:val>
                                            <p:strVal val="#ppt_x-.2"/>
                                          </p:val>
                                        </p:tav>
                                        <p:tav tm="100000">
                                          <p:val>
                                            <p:strVal val="#ppt_x"/>
                                          </p:val>
                                        </p:tav>
                                      </p:tavLst>
                                    </p:anim>
                                    <p:anim calcmode="lin" valueType="num">
                                      <p:cBhvr>
                                        <p:cTn id="28" dur="500" fill="hold"/>
                                        <p:tgtEl>
                                          <p:spTgt spid="557078"/>
                                        </p:tgtEl>
                                        <p:attrNameLst>
                                          <p:attrName>ppt_y</p:attrName>
                                        </p:attrNameLst>
                                      </p:cBhvr>
                                      <p:tavLst>
                                        <p:tav tm="0">
                                          <p:val>
                                            <p:strVal val="#ppt_y"/>
                                          </p:val>
                                        </p:tav>
                                        <p:tav tm="100000">
                                          <p:val>
                                            <p:strVal val="#ppt_y"/>
                                          </p:val>
                                        </p:tav>
                                      </p:tavLst>
                                    </p:anim>
                                    <p:animEffect transition="in" filter="fade">
                                      <p:cBhvr>
                                        <p:cTn id="29" dur="500"/>
                                        <p:tgtEl>
                                          <p:spTgt spid="557078"/>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557079"/>
                                        </p:tgtEl>
                                        <p:attrNameLst>
                                          <p:attrName>style.visibility</p:attrName>
                                        </p:attrNameLst>
                                      </p:cBhvr>
                                      <p:to>
                                        <p:strVal val="visible"/>
                                      </p:to>
                                    </p:set>
                                    <p:anim calcmode="lin" valueType="num">
                                      <p:cBhvr>
                                        <p:cTn id="34" dur="500" fill="hold"/>
                                        <p:tgtEl>
                                          <p:spTgt spid="557079"/>
                                        </p:tgtEl>
                                        <p:attrNameLst>
                                          <p:attrName>ppt_w</p:attrName>
                                        </p:attrNameLst>
                                      </p:cBhvr>
                                      <p:tavLst>
                                        <p:tav tm="0">
                                          <p:val>
                                            <p:strVal val="#ppt_w*0.05"/>
                                          </p:val>
                                        </p:tav>
                                        <p:tav tm="100000">
                                          <p:val>
                                            <p:strVal val="#ppt_w"/>
                                          </p:val>
                                        </p:tav>
                                      </p:tavLst>
                                    </p:anim>
                                    <p:anim calcmode="lin" valueType="num">
                                      <p:cBhvr>
                                        <p:cTn id="35" dur="500" fill="hold"/>
                                        <p:tgtEl>
                                          <p:spTgt spid="557079"/>
                                        </p:tgtEl>
                                        <p:attrNameLst>
                                          <p:attrName>ppt_h</p:attrName>
                                        </p:attrNameLst>
                                      </p:cBhvr>
                                      <p:tavLst>
                                        <p:tav tm="0">
                                          <p:val>
                                            <p:strVal val="#ppt_h"/>
                                          </p:val>
                                        </p:tav>
                                        <p:tav tm="100000">
                                          <p:val>
                                            <p:strVal val="#ppt_h"/>
                                          </p:val>
                                        </p:tav>
                                      </p:tavLst>
                                    </p:anim>
                                    <p:anim calcmode="lin" valueType="num">
                                      <p:cBhvr>
                                        <p:cTn id="36" dur="500" fill="hold"/>
                                        <p:tgtEl>
                                          <p:spTgt spid="557079"/>
                                        </p:tgtEl>
                                        <p:attrNameLst>
                                          <p:attrName>ppt_x</p:attrName>
                                        </p:attrNameLst>
                                      </p:cBhvr>
                                      <p:tavLst>
                                        <p:tav tm="0">
                                          <p:val>
                                            <p:strVal val="#ppt_x-.2"/>
                                          </p:val>
                                        </p:tav>
                                        <p:tav tm="100000">
                                          <p:val>
                                            <p:strVal val="#ppt_x"/>
                                          </p:val>
                                        </p:tav>
                                      </p:tavLst>
                                    </p:anim>
                                    <p:anim calcmode="lin" valueType="num">
                                      <p:cBhvr>
                                        <p:cTn id="37" dur="500" fill="hold"/>
                                        <p:tgtEl>
                                          <p:spTgt spid="557079"/>
                                        </p:tgtEl>
                                        <p:attrNameLst>
                                          <p:attrName>ppt_y</p:attrName>
                                        </p:attrNameLst>
                                      </p:cBhvr>
                                      <p:tavLst>
                                        <p:tav tm="0">
                                          <p:val>
                                            <p:strVal val="#ppt_y"/>
                                          </p:val>
                                        </p:tav>
                                        <p:tav tm="100000">
                                          <p:val>
                                            <p:strVal val="#ppt_y"/>
                                          </p:val>
                                        </p:tav>
                                      </p:tavLst>
                                    </p:anim>
                                    <p:animEffect transition="in" filter="fade">
                                      <p:cBhvr>
                                        <p:cTn id="38" dur="500"/>
                                        <p:tgtEl>
                                          <p:spTgt spid="5570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7076" grpId="0"/>
      <p:bldP spid="557077" grpId="0"/>
      <p:bldP spid="557078" grpId="0"/>
      <p:bldP spid="55707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0816" y="221974"/>
            <a:ext cx="8395251" cy="914400"/>
          </a:xfrm>
          <a:ln/>
        </p:spPr>
        <p:style>
          <a:lnRef idx="1">
            <a:schemeClr val="accent3"/>
          </a:lnRef>
          <a:fillRef idx="2">
            <a:schemeClr val="accent3"/>
          </a:fillRef>
          <a:effectRef idx="1">
            <a:schemeClr val="accent3"/>
          </a:effectRef>
          <a:fontRef idx="minor">
            <a:schemeClr val="dk1"/>
          </a:fontRef>
        </p:style>
        <p:txBody>
          <a:bodyPr>
            <a:normAutofit/>
          </a:bodyPr>
          <a:lstStyle/>
          <a:p>
            <a:r>
              <a:rPr lang="en-US" sz="4800" dirty="0">
                <a:solidFill>
                  <a:schemeClr val="bg1"/>
                </a:solidFill>
              </a:rPr>
              <a:t>TESS Evidence is. . .</a:t>
            </a:r>
          </a:p>
        </p:txBody>
      </p:sp>
      <p:sp>
        <p:nvSpPr>
          <p:cNvPr id="3" name="Content Placeholder 2"/>
          <p:cNvSpPr>
            <a:spLocks noGrp="1"/>
          </p:cNvSpPr>
          <p:nvPr>
            <p:ph idx="1"/>
          </p:nvPr>
        </p:nvSpPr>
        <p:spPr>
          <a:xfrm>
            <a:off x="410817" y="1136374"/>
            <a:ext cx="8395251" cy="5181600"/>
          </a:xfrm>
          <a:ln/>
        </p:spPr>
        <p:style>
          <a:lnRef idx="3">
            <a:schemeClr val="lt1"/>
          </a:lnRef>
          <a:fillRef idx="1">
            <a:schemeClr val="accent3"/>
          </a:fillRef>
          <a:effectRef idx="1">
            <a:schemeClr val="accent3"/>
          </a:effectRef>
          <a:fontRef idx="minor">
            <a:schemeClr val="lt1"/>
          </a:fontRef>
        </p:style>
        <p:txBody>
          <a:bodyPr anchor="ctr">
            <a:noAutofit/>
          </a:bodyPr>
          <a:lstStyle/>
          <a:p>
            <a:pPr marL="457200" indent="-457200">
              <a:buNone/>
            </a:pPr>
            <a:r>
              <a:rPr lang="en-US" sz="3200" dirty="0"/>
              <a:t>1. </a:t>
            </a:r>
            <a:r>
              <a:rPr lang="en-US" sz="3200" dirty="0">
                <a:latin typeface="Arial" panose="020B0604020202020204" pitchFamily="34" charset="0"/>
                <a:cs typeface="Arial" panose="020B0604020202020204" pitchFamily="34" charset="0"/>
              </a:rPr>
              <a:t>Verbatim scripting of </a:t>
            </a:r>
            <a:r>
              <a:rPr lang="en-US" sz="3200" i="1" dirty="0">
                <a:latin typeface="Arial" panose="020B0604020202020204" pitchFamily="34" charset="0"/>
                <a:cs typeface="Arial" panose="020B0604020202020204" pitchFamily="34" charset="0"/>
              </a:rPr>
              <a:t>teacher, student, or stakeholder comments </a:t>
            </a:r>
            <a:r>
              <a:rPr lang="en-US" sz="3200" dirty="0">
                <a:latin typeface="Arial" panose="020B0604020202020204" pitchFamily="34" charset="0"/>
                <a:cs typeface="Arial" panose="020B0604020202020204" pitchFamily="34" charset="0"/>
              </a:rPr>
              <a:t>.</a:t>
            </a:r>
          </a:p>
          <a:p>
            <a:pPr marL="457200" indent="-457200">
              <a:buNone/>
            </a:pPr>
            <a:r>
              <a:rPr lang="en-US" sz="3200" dirty="0">
                <a:latin typeface="Arial" panose="020B0604020202020204" pitchFamily="34" charset="0"/>
                <a:cs typeface="Arial" panose="020B0604020202020204" pitchFamily="34" charset="0"/>
              </a:rPr>
              <a:t>2. An observed aspect of the </a:t>
            </a:r>
            <a:r>
              <a:rPr lang="en-US" sz="3200" i="1" dirty="0">
                <a:latin typeface="Arial" panose="020B0604020202020204" pitchFamily="34" charset="0"/>
                <a:cs typeface="Arial" panose="020B0604020202020204" pitchFamily="34" charset="0"/>
              </a:rPr>
              <a:t>classroom or school environment</a:t>
            </a:r>
            <a:r>
              <a:rPr lang="en-US" sz="3200" dirty="0">
                <a:latin typeface="Arial" panose="020B0604020202020204" pitchFamily="34" charset="0"/>
                <a:cs typeface="Arial" panose="020B0604020202020204" pitchFamily="34" charset="0"/>
              </a:rPr>
              <a:t>.</a:t>
            </a:r>
          </a:p>
          <a:p>
            <a:pPr marL="457200" indent="-457200">
              <a:buNone/>
            </a:pPr>
            <a:r>
              <a:rPr lang="en-US" sz="3200" dirty="0">
                <a:latin typeface="Arial" panose="020B0604020202020204" pitchFamily="34" charset="0"/>
                <a:cs typeface="Arial" panose="020B0604020202020204" pitchFamily="34" charset="0"/>
              </a:rPr>
              <a:t>3. Non-evaluative statements of observed </a:t>
            </a:r>
            <a:r>
              <a:rPr lang="en-US" sz="3200" i="1" dirty="0">
                <a:latin typeface="Arial" panose="020B0604020202020204" pitchFamily="34" charset="0"/>
                <a:cs typeface="Arial" panose="020B0604020202020204" pitchFamily="34" charset="0"/>
              </a:rPr>
              <a:t>teacher or student behavior</a:t>
            </a:r>
            <a:r>
              <a:rPr lang="en-US" sz="3200" dirty="0">
                <a:latin typeface="Arial" panose="020B0604020202020204" pitchFamily="34" charset="0"/>
                <a:cs typeface="Arial" panose="020B0604020202020204" pitchFamily="34" charset="0"/>
              </a:rPr>
              <a:t>.</a:t>
            </a:r>
          </a:p>
          <a:p>
            <a:pPr marL="396875" indent="-396875">
              <a:buNone/>
            </a:pPr>
            <a:r>
              <a:rPr lang="en-US" sz="3200" dirty="0">
                <a:latin typeface="Arial" panose="020B0604020202020204" pitchFamily="34" charset="0"/>
                <a:cs typeface="Arial" panose="020B0604020202020204" pitchFamily="34" charset="0"/>
              </a:rPr>
              <a:t>4. </a:t>
            </a:r>
            <a:r>
              <a:rPr lang="en-US" sz="3200" i="1" dirty="0">
                <a:latin typeface="Arial" panose="020B0604020202020204" pitchFamily="34" charset="0"/>
                <a:cs typeface="Arial" panose="020B0604020202020204" pitchFamily="34" charset="0"/>
              </a:rPr>
              <a:t>Numeric information </a:t>
            </a:r>
            <a:r>
              <a:rPr lang="en-US" sz="3200" dirty="0">
                <a:latin typeface="Arial" panose="020B0604020202020204" pitchFamily="34" charset="0"/>
                <a:cs typeface="Arial" panose="020B0604020202020204" pitchFamily="34" charset="0"/>
              </a:rPr>
              <a:t>about time, student participation, resource use, etc. in class or school</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92825" y="5253846"/>
            <a:ext cx="1534740" cy="1243032"/>
          </a:xfrm>
          <a:prstGeom prst="rect">
            <a:avLst/>
          </a:prstGeom>
        </p:spPr>
      </p:pic>
    </p:spTree>
    <p:extLst>
      <p:ext uri="{BB962C8B-B14F-4D97-AF65-F5344CB8AC3E}">
        <p14:creationId xmlns:p14="http://schemas.microsoft.com/office/powerpoint/2010/main" val="38966297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0816" y="221974"/>
            <a:ext cx="8395251" cy="914400"/>
          </a:xfrm>
          <a:ln/>
        </p:spPr>
        <p:style>
          <a:lnRef idx="1">
            <a:schemeClr val="accent3"/>
          </a:lnRef>
          <a:fillRef idx="2">
            <a:schemeClr val="accent3"/>
          </a:fillRef>
          <a:effectRef idx="1">
            <a:schemeClr val="accent3"/>
          </a:effectRef>
          <a:fontRef idx="minor">
            <a:schemeClr val="dk1"/>
          </a:fontRef>
        </p:style>
        <p:txBody>
          <a:bodyPr>
            <a:normAutofit/>
          </a:bodyPr>
          <a:lstStyle/>
          <a:p>
            <a:r>
              <a:rPr lang="en-US" sz="4800" dirty="0">
                <a:solidFill>
                  <a:schemeClr val="bg1"/>
                </a:solidFill>
              </a:rPr>
              <a:t>TESS Evidence is. . .</a:t>
            </a:r>
          </a:p>
        </p:txBody>
      </p:sp>
      <p:sp>
        <p:nvSpPr>
          <p:cNvPr id="3" name="Content Placeholder 2"/>
          <p:cNvSpPr>
            <a:spLocks noGrp="1"/>
          </p:cNvSpPr>
          <p:nvPr>
            <p:ph idx="1"/>
          </p:nvPr>
        </p:nvSpPr>
        <p:spPr>
          <a:xfrm>
            <a:off x="410817" y="1136374"/>
            <a:ext cx="8395251" cy="5181600"/>
          </a:xfrm>
          <a:ln/>
        </p:spPr>
        <p:style>
          <a:lnRef idx="3">
            <a:schemeClr val="lt1"/>
          </a:lnRef>
          <a:fillRef idx="1">
            <a:schemeClr val="accent3"/>
          </a:fillRef>
          <a:effectRef idx="1">
            <a:schemeClr val="accent3"/>
          </a:effectRef>
          <a:fontRef idx="minor">
            <a:schemeClr val="lt1"/>
          </a:fontRef>
        </p:style>
        <p:txBody>
          <a:bodyPr anchor="ctr">
            <a:noAutofit/>
          </a:bodyPr>
          <a:lstStyle/>
          <a:p>
            <a:pPr marL="457200" indent="-457200">
              <a:buNone/>
            </a:pPr>
            <a:r>
              <a:rPr lang="en-US" sz="3200" dirty="0"/>
              <a:t>1. </a:t>
            </a:r>
            <a:r>
              <a:rPr lang="en-US" sz="3200" dirty="0">
                <a:latin typeface="Arial" panose="020B0604020202020204" pitchFamily="34" charset="0"/>
                <a:cs typeface="Arial" panose="020B0604020202020204" pitchFamily="34" charset="0"/>
              </a:rPr>
              <a:t>Direct Observation – Observer physically present</a:t>
            </a:r>
          </a:p>
          <a:p>
            <a:pPr marL="457200" indent="-457200">
              <a:buNone/>
            </a:pPr>
            <a:r>
              <a:rPr lang="en-US" sz="3200" dirty="0">
                <a:latin typeface="Arial" panose="020B0604020202020204" pitchFamily="34" charset="0"/>
                <a:cs typeface="Arial" panose="020B0604020202020204" pitchFamily="34" charset="0"/>
              </a:rPr>
              <a:t>2. Indirect Observation – Observer notes results of teacher’s work</a:t>
            </a:r>
          </a:p>
          <a:p>
            <a:pPr marL="457200" indent="-457200">
              <a:buNone/>
            </a:pPr>
            <a:r>
              <a:rPr lang="en-US" sz="3200" dirty="0">
                <a:latin typeface="Arial" panose="020B0604020202020204" pitchFamily="34" charset="0"/>
                <a:cs typeface="Arial" panose="020B0604020202020204" pitchFamily="34" charset="0"/>
              </a:rPr>
              <a:t>3. Artifacts – resulting from planning, implementing and reflecting</a:t>
            </a:r>
          </a:p>
          <a:p>
            <a:pPr marL="396875" indent="-396875">
              <a:buNone/>
            </a:pPr>
            <a:r>
              <a:rPr lang="en-US" sz="3200" dirty="0">
                <a:latin typeface="Arial" panose="020B0604020202020204" pitchFamily="34" charset="0"/>
                <a:cs typeface="Arial" panose="020B0604020202020204" pitchFamily="34" charset="0"/>
              </a:rPr>
              <a:t>4. Data – program, achievement, demographic, perceptual</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92825" y="5253846"/>
            <a:ext cx="1534740" cy="1243032"/>
          </a:xfrm>
          <a:prstGeom prst="rect">
            <a:avLst/>
          </a:prstGeom>
        </p:spPr>
      </p:pic>
    </p:spTree>
    <p:extLst>
      <p:ext uri="{BB962C8B-B14F-4D97-AF65-F5344CB8AC3E}">
        <p14:creationId xmlns:p14="http://schemas.microsoft.com/office/powerpoint/2010/main" val="5400248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336746" y="403079"/>
            <a:ext cx="9395012" cy="4878259"/>
          </a:xfrm>
          <a:prstGeom prst="rect">
            <a:avLst/>
          </a:prstGeom>
          <a:noFill/>
          <a:ln w="28575">
            <a:solidFill>
              <a:schemeClr val="tx1"/>
            </a:solidFill>
          </a:ln>
        </p:spPr>
        <p:txBody>
          <a:bodyPr wrap="square" rtlCol="0">
            <a:spAutoFit/>
          </a:bodyPr>
          <a:lstStyle/>
          <a:p>
            <a:pPr algn="ctr"/>
            <a:r>
              <a:rPr lang="en-US" sz="2800" i="1" dirty="0">
                <a:latin typeface="Arial Rounded MT Bold" panose="020F0704030504030204" pitchFamily="34" charset="0"/>
              </a:rPr>
              <a:t>Office of Educator Support &amp; Development</a:t>
            </a:r>
          </a:p>
          <a:p>
            <a:pPr algn="ctr"/>
            <a:endParaRPr lang="en-US" sz="2400" i="1" dirty="0">
              <a:latin typeface="Arial Rounded MT Bold" panose="020F0704030504030204" pitchFamily="34" charset="0"/>
            </a:endParaRPr>
          </a:p>
          <a:p>
            <a:pPr algn="ctr"/>
            <a:r>
              <a:rPr lang="en-US" sz="2800" i="1" dirty="0">
                <a:latin typeface="Arial Rounded MT Bold" panose="020F0704030504030204" pitchFamily="34" charset="0"/>
              </a:rPr>
              <a:t>Sandra Hurst</a:t>
            </a:r>
            <a:r>
              <a:rPr lang="en-US" sz="2800" dirty="0">
                <a:latin typeface="Arial Rounded MT Bold" panose="020F0704030504030204" pitchFamily="34" charset="0"/>
              </a:rPr>
              <a:t>, Director</a:t>
            </a:r>
          </a:p>
          <a:p>
            <a:pPr algn="ctr"/>
            <a:r>
              <a:rPr lang="en-US" sz="2800" dirty="0">
                <a:latin typeface="Arial Rounded MT Bold" panose="020F0704030504030204" pitchFamily="34" charset="0"/>
                <a:hlinkClick r:id="rId3"/>
              </a:rPr>
              <a:t>Sandra.Hurst@Arkansas.gov</a:t>
            </a:r>
            <a:r>
              <a:rPr lang="en-US" sz="2800" dirty="0">
                <a:latin typeface="Arial Rounded MT Bold" panose="020F0704030504030204" pitchFamily="34" charset="0"/>
              </a:rPr>
              <a:t> </a:t>
            </a:r>
            <a:endParaRPr lang="en-US" sz="1200" dirty="0">
              <a:latin typeface="Arial Rounded MT Bold" panose="020F0704030504030204" pitchFamily="34" charset="0"/>
            </a:endParaRPr>
          </a:p>
          <a:p>
            <a:pPr algn="ctr"/>
            <a:r>
              <a:rPr lang="en-US" sz="2800" i="1" dirty="0">
                <a:latin typeface="Arial Rounded MT Bold" panose="020F0704030504030204" pitchFamily="34" charset="0"/>
              </a:rPr>
              <a:t>Becky Gibson</a:t>
            </a:r>
            <a:r>
              <a:rPr lang="en-US" sz="2800" dirty="0">
                <a:latin typeface="Arial Rounded MT Bold" panose="020F0704030504030204" pitchFamily="34" charset="0"/>
              </a:rPr>
              <a:t>, </a:t>
            </a:r>
            <a:r>
              <a:rPr lang="en-US" sz="2400" dirty="0">
                <a:latin typeface="Arial Rounded MT Bold" panose="020F0704030504030204" pitchFamily="34" charset="0"/>
              </a:rPr>
              <a:t>Educator Support &amp; Development </a:t>
            </a:r>
            <a:r>
              <a:rPr lang="en-US" sz="2000" dirty="0">
                <a:latin typeface="Arial Rounded MT Bold" panose="020F0704030504030204" pitchFamily="34" charset="0"/>
              </a:rPr>
              <a:t>Advisor</a:t>
            </a:r>
          </a:p>
          <a:p>
            <a:pPr algn="ctr"/>
            <a:r>
              <a:rPr lang="en-US" sz="2800" dirty="0">
                <a:latin typeface="Arial Rounded MT Bold" panose="020F0704030504030204" pitchFamily="34" charset="0"/>
                <a:hlinkClick r:id="rId4"/>
              </a:rPr>
              <a:t>Becky.Gibson@Arkansas.gov</a:t>
            </a:r>
            <a:r>
              <a:rPr lang="en-US" sz="2800" dirty="0">
                <a:latin typeface="Arial Rounded MT Bold" panose="020F0704030504030204" pitchFamily="34" charset="0"/>
              </a:rPr>
              <a:t> </a:t>
            </a:r>
          </a:p>
          <a:p>
            <a:pPr algn="ctr"/>
            <a:r>
              <a:rPr lang="en-US" sz="2800" i="1" dirty="0">
                <a:latin typeface="Arial Rounded MT Bold" panose="020F0704030504030204" pitchFamily="34" charset="0"/>
              </a:rPr>
              <a:t>        Maureen Harness, </a:t>
            </a:r>
            <a:r>
              <a:rPr lang="en-US" sz="2400" dirty="0">
                <a:latin typeface="Arial Rounded MT Bold" panose="020F0704030504030204" pitchFamily="34" charset="0"/>
              </a:rPr>
              <a:t>Educator Support &amp; Development Advisor</a:t>
            </a:r>
          </a:p>
          <a:p>
            <a:pPr algn="ctr"/>
            <a:r>
              <a:rPr lang="en-US" sz="2800" dirty="0">
                <a:latin typeface="Arial Rounded MT Bold" panose="020F0704030504030204" pitchFamily="34" charset="0"/>
                <a:hlinkClick r:id="rId5"/>
              </a:rPr>
              <a:t>Maureen.Harness@Arkansas.gov</a:t>
            </a:r>
            <a:r>
              <a:rPr lang="en-US" sz="2800" dirty="0">
                <a:latin typeface="Arial Rounded MT Bold" panose="020F0704030504030204" pitchFamily="34" charset="0"/>
              </a:rPr>
              <a:t> </a:t>
            </a:r>
          </a:p>
          <a:p>
            <a:pPr algn="ctr"/>
            <a:r>
              <a:rPr lang="en-US" sz="2800" i="1" dirty="0">
                <a:latin typeface="Arial Rounded MT Bold" panose="020F0704030504030204" pitchFamily="34" charset="0"/>
              </a:rPr>
              <a:t>Renee Nelson, </a:t>
            </a:r>
            <a:r>
              <a:rPr lang="en-US" sz="2400" dirty="0">
                <a:latin typeface="Arial Rounded MT Bold" panose="020F0704030504030204" pitchFamily="34" charset="0"/>
              </a:rPr>
              <a:t>Educator Support &amp; Development Advisor </a:t>
            </a:r>
            <a:r>
              <a:rPr lang="en-US" sz="2800" dirty="0">
                <a:latin typeface="Arial Rounded MT Bold" panose="020F0704030504030204" pitchFamily="34" charset="0"/>
                <a:hlinkClick r:id="rId5"/>
              </a:rPr>
              <a:t>Renee.Nelson@Arkansas.gov</a:t>
            </a:r>
            <a:r>
              <a:rPr lang="en-US" sz="2800" dirty="0">
                <a:latin typeface="Arial Rounded MT Bold" panose="020F0704030504030204" pitchFamily="34" charset="0"/>
              </a:rPr>
              <a:t> </a:t>
            </a:r>
          </a:p>
          <a:p>
            <a:pPr algn="ctr"/>
            <a:endParaRPr lang="en-US" sz="1100" dirty="0">
              <a:latin typeface="Arial Rounded MT Bold" panose="020F0704030504030204" pitchFamily="34" charset="0"/>
            </a:endParaRPr>
          </a:p>
        </p:txBody>
      </p:sp>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134601" y="5224218"/>
            <a:ext cx="1796846" cy="1455319"/>
          </a:xfrm>
          <a:prstGeom prst="rect">
            <a:avLst/>
          </a:prstGeom>
        </p:spPr>
      </p:pic>
    </p:spTree>
    <p:extLst>
      <p:ext uri="{BB962C8B-B14F-4D97-AF65-F5344CB8AC3E}">
        <p14:creationId xmlns:p14="http://schemas.microsoft.com/office/powerpoint/2010/main" val="1904531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8"/>
          <p:cNvGraphicFramePr>
            <a:graphicFrameLocks/>
          </p:cNvGraphicFramePr>
          <p:nvPr>
            <p:extLst>
              <p:ext uri="{D42A27DB-BD31-4B8C-83A1-F6EECF244321}">
                <p14:modId xmlns:p14="http://schemas.microsoft.com/office/powerpoint/2010/main" val="1112691209"/>
              </p:ext>
            </p:extLst>
          </p:nvPr>
        </p:nvGraphicFramePr>
        <p:xfrm>
          <a:off x="2743200" y="267104"/>
          <a:ext cx="6843252" cy="59862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2" descr="Related imag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71268" y="549641"/>
            <a:ext cx="1277129" cy="111565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Related imag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09833" y="1947832"/>
            <a:ext cx="1277129" cy="1115654"/>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1280652" y="801329"/>
            <a:ext cx="1246238" cy="4524315"/>
          </a:xfrm>
          <a:prstGeom prst="rect">
            <a:avLst/>
          </a:prstGeom>
          <a:noFill/>
        </p:spPr>
        <p:txBody>
          <a:bodyPr wrap="square" rtlCol="0">
            <a:spAutoFit/>
          </a:bodyPr>
          <a:lstStyle/>
          <a:p>
            <a:r>
              <a:rPr lang="en-US" sz="4800" dirty="0">
                <a:latin typeface="Wide Latin" panose="020A0A07050505020404" pitchFamily="18" charset="0"/>
              </a:rPr>
              <a:t>T</a:t>
            </a:r>
          </a:p>
          <a:p>
            <a:r>
              <a:rPr lang="en-US" sz="4800" dirty="0">
                <a:latin typeface="Wide Latin" panose="020A0A07050505020404" pitchFamily="18" charset="0"/>
              </a:rPr>
              <a:t>O</a:t>
            </a:r>
          </a:p>
          <a:p>
            <a:r>
              <a:rPr lang="en-US" sz="4800" dirty="0">
                <a:latin typeface="Wide Latin" panose="020A0A07050505020404" pitchFamily="18" charset="0"/>
              </a:rPr>
              <a:t>P</a:t>
            </a:r>
          </a:p>
          <a:p>
            <a:r>
              <a:rPr lang="en-US" sz="4800" dirty="0">
                <a:latin typeface="Wide Latin" panose="020A0A07050505020404" pitchFamily="18" charset="0"/>
              </a:rPr>
              <a:t>I</a:t>
            </a:r>
          </a:p>
          <a:p>
            <a:r>
              <a:rPr lang="en-US" sz="4800" dirty="0">
                <a:latin typeface="Wide Latin" panose="020A0A07050505020404" pitchFamily="18" charset="0"/>
              </a:rPr>
              <a:t>C</a:t>
            </a:r>
          </a:p>
          <a:p>
            <a:r>
              <a:rPr lang="en-US" sz="4800" dirty="0">
                <a:latin typeface="Wide Latin" panose="020A0A07050505020404" pitchFamily="18" charset="0"/>
              </a:rPr>
              <a:t>S</a:t>
            </a:r>
          </a:p>
        </p:txBody>
      </p:sp>
    </p:spTree>
    <p:extLst>
      <p:ext uri="{BB962C8B-B14F-4D97-AF65-F5344CB8AC3E}">
        <p14:creationId xmlns:p14="http://schemas.microsoft.com/office/powerpoint/2010/main" val="4215788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131" y="560438"/>
            <a:ext cx="9956752" cy="4454013"/>
          </a:xfrm>
          <a:ln w="25400">
            <a:solidFill>
              <a:schemeClr val="bg1"/>
            </a:solidFill>
          </a:ln>
        </p:spPr>
        <p:style>
          <a:lnRef idx="1">
            <a:schemeClr val="accent3"/>
          </a:lnRef>
          <a:fillRef idx="2">
            <a:schemeClr val="accent3"/>
          </a:fillRef>
          <a:effectRef idx="1">
            <a:schemeClr val="accent3"/>
          </a:effectRef>
          <a:fontRef idx="minor">
            <a:schemeClr val="dk1"/>
          </a:fontRef>
        </p:style>
        <p:txBody>
          <a:bodyPr>
            <a:normAutofit fontScale="90000"/>
          </a:bodyPr>
          <a:lstStyle/>
          <a:p>
            <a:r>
              <a:rPr lang="en-US" sz="4800" dirty="0">
                <a:solidFill>
                  <a:schemeClr val="bg1"/>
                </a:solidFill>
              </a:rPr>
              <a:t>Effective </a:t>
            </a:r>
            <a:r>
              <a:rPr lang="en-US" dirty="0">
                <a:solidFill>
                  <a:schemeClr val="bg1"/>
                </a:solidFill>
              </a:rPr>
              <a:t>[ih-</a:t>
            </a:r>
            <a:r>
              <a:rPr lang="en-US" b="1" dirty="0">
                <a:solidFill>
                  <a:schemeClr val="bg1"/>
                </a:solidFill>
              </a:rPr>
              <a:t>fek</a:t>
            </a:r>
            <a:r>
              <a:rPr lang="en-US" dirty="0">
                <a:solidFill>
                  <a:schemeClr val="bg1"/>
                </a:solidFill>
              </a:rPr>
              <a:t>-tiv] </a:t>
            </a:r>
            <a:br>
              <a:rPr lang="en-US" dirty="0">
                <a:solidFill>
                  <a:schemeClr val="bg1"/>
                </a:solidFill>
              </a:rPr>
            </a:br>
            <a:r>
              <a:rPr lang="en-US" sz="3100" i="1" dirty="0">
                <a:solidFill>
                  <a:schemeClr val="bg1"/>
                </a:solidFill>
              </a:rPr>
              <a:t>adjective</a:t>
            </a:r>
            <a:br>
              <a:rPr lang="en-US" sz="3100" i="1" dirty="0">
                <a:solidFill>
                  <a:schemeClr val="bg1"/>
                </a:solidFill>
              </a:rPr>
            </a:br>
            <a:br>
              <a:rPr lang="en-US" dirty="0">
                <a:solidFill>
                  <a:schemeClr val="bg1"/>
                </a:solidFill>
              </a:rPr>
            </a:br>
            <a:r>
              <a:rPr lang="en-US" dirty="0">
                <a:solidFill>
                  <a:schemeClr val="bg1"/>
                </a:solidFill>
              </a:rPr>
              <a:t>1.adequate to accomplish a purpose; producing the intended or expected result: </a:t>
            </a:r>
            <a:r>
              <a:rPr lang="en-US" i="1" dirty="0">
                <a:solidFill>
                  <a:schemeClr val="bg1"/>
                </a:solidFill>
              </a:rPr>
              <a:t>effective teaching methods; effective steps toward peace.</a:t>
            </a:r>
            <a:br>
              <a:rPr lang="en-US" dirty="0">
                <a:solidFill>
                  <a:schemeClr val="bg1"/>
                </a:solidFill>
              </a:rPr>
            </a:br>
            <a:endParaRPr lang="en-US" dirty="0">
              <a:solidFill>
                <a:schemeClr val="bg1"/>
              </a:solidFill>
            </a:endParaRP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205883" y="5403079"/>
            <a:ext cx="1637071" cy="1325912"/>
          </a:xfrm>
        </p:spPr>
      </p:pic>
      <p:sp>
        <p:nvSpPr>
          <p:cNvPr id="5" name="TextBox 4"/>
          <p:cNvSpPr txBox="1"/>
          <p:nvPr/>
        </p:nvSpPr>
        <p:spPr>
          <a:xfrm>
            <a:off x="471948" y="5144982"/>
            <a:ext cx="3082413" cy="461665"/>
          </a:xfrm>
          <a:prstGeom prst="rect">
            <a:avLst/>
          </a:prstGeom>
          <a:noFill/>
        </p:spPr>
        <p:txBody>
          <a:bodyPr wrap="square" rtlCol="0">
            <a:spAutoFit/>
          </a:bodyPr>
          <a:lstStyle/>
          <a:p>
            <a:r>
              <a:rPr lang="en-US" sz="2400" i="1" dirty="0"/>
              <a:t>www.dictionary.com</a:t>
            </a:r>
          </a:p>
        </p:txBody>
      </p:sp>
    </p:spTree>
    <p:extLst>
      <p:ext uri="{BB962C8B-B14F-4D97-AF65-F5344CB8AC3E}">
        <p14:creationId xmlns:p14="http://schemas.microsoft.com/office/powerpoint/2010/main" val="1219828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700" y="265176"/>
            <a:ext cx="9322865" cy="748615"/>
          </a:xfrm>
          <a:ln/>
        </p:spPr>
        <p:style>
          <a:lnRef idx="1">
            <a:schemeClr val="accent1"/>
          </a:lnRef>
          <a:fillRef idx="3">
            <a:schemeClr val="accent1"/>
          </a:fillRef>
          <a:effectRef idx="2">
            <a:schemeClr val="accent1"/>
          </a:effectRef>
          <a:fontRef idx="minor">
            <a:schemeClr val="lt1"/>
          </a:fontRef>
        </p:style>
        <p:txBody>
          <a:bodyPr>
            <a:noAutofit/>
          </a:bodyPr>
          <a:lstStyle/>
          <a:p>
            <a:pPr algn="ctr"/>
            <a:r>
              <a:rPr lang="en-US" sz="4000" dirty="0"/>
              <a:t>Essa DEFINES Effective Teachers</a:t>
            </a:r>
          </a:p>
        </p:txBody>
      </p:sp>
      <p:sp>
        <p:nvSpPr>
          <p:cNvPr id="5" name="Text Placeholder 4"/>
          <p:cNvSpPr>
            <a:spLocks noGrp="1"/>
          </p:cNvSpPr>
          <p:nvPr>
            <p:ph type="body" idx="1"/>
          </p:nvPr>
        </p:nvSpPr>
        <p:spPr>
          <a:xfrm>
            <a:off x="218700" y="1013791"/>
            <a:ext cx="9322865" cy="4890185"/>
          </a:xfrm>
          <a:ln/>
        </p:spPr>
        <p:style>
          <a:lnRef idx="1">
            <a:schemeClr val="accent1"/>
          </a:lnRef>
          <a:fillRef idx="2">
            <a:schemeClr val="accent1"/>
          </a:fillRef>
          <a:effectRef idx="1">
            <a:schemeClr val="accent1"/>
          </a:effectRef>
          <a:fontRef idx="minor">
            <a:schemeClr val="dk1"/>
          </a:fontRef>
        </p:style>
        <p:txBody>
          <a:bodyPr/>
          <a:lstStyle/>
          <a:p>
            <a:r>
              <a:rPr lang="en-US" sz="3600" b="1" dirty="0">
                <a:solidFill>
                  <a:schemeClr val="bg1"/>
                </a:solidFill>
              </a:rPr>
              <a:t>Properly </a:t>
            </a:r>
            <a:r>
              <a:rPr lang="en-US" sz="3600" b="1" u="sng" dirty="0">
                <a:solidFill>
                  <a:schemeClr val="bg1"/>
                </a:solidFill>
              </a:rPr>
              <a:t>plans</a:t>
            </a:r>
            <a:r>
              <a:rPr lang="en-US" sz="3600" b="1" dirty="0">
                <a:solidFill>
                  <a:schemeClr val="bg1"/>
                </a:solidFill>
              </a:rPr>
              <a:t> for all students</a:t>
            </a:r>
          </a:p>
          <a:p>
            <a:r>
              <a:rPr lang="en-US" sz="3600" b="1" dirty="0">
                <a:solidFill>
                  <a:schemeClr val="bg1"/>
                </a:solidFill>
              </a:rPr>
              <a:t>Creates the best </a:t>
            </a:r>
            <a:r>
              <a:rPr lang="en-US" sz="3600" b="1" u="sng" dirty="0">
                <a:solidFill>
                  <a:schemeClr val="bg1"/>
                </a:solidFill>
              </a:rPr>
              <a:t>environment</a:t>
            </a:r>
            <a:r>
              <a:rPr lang="en-US" sz="3600" b="1" dirty="0">
                <a:solidFill>
                  <a:schemeClr val="bg1"/>
                </a:solidFill>
              </a:rPr>
              <a:t> for student learning</a:t>
            </a:r>
          </a:p>
          <a:p>
            <a:r>
              <a:rPr lang="en-US" sz="3600" b="1" dirty="0">
                <a:solidFill>
                  <a:schemeClr val="bg1"/>
                </a:solidFill>
              </a:rPr>
              <a:t>Uses the most </a:t>
            </a:r>
            <a:r>
              <a:rPr lang="en-US" sz="3600" b="1" u="sng" dirty="0">
                <a:solidFill>
                  <a:schemeClr val="bg1"/>
                </a:solidFill>
              </a:rPr>
              <a:t>effective instructional procedures</a:t>
            </a:r>
          </a:p>
          <a:p>
            <a:r>
              <a:rPr lang="en-US" sz="3600" b="1" u="sng" dirty="0">
                <a:solidFill>
                  <a:schemeClr val="bg1"/>
                </a:solidFill>
              </a:rPr>
              <a:t>Communicates &amp; Collaborates </a:t>
            </a:r>
            <a:r>
              <a:rPr lang="en-US" sz="3600" b="1" dirty="0">
                <a:solidFill>
                  <a:schemeClr val="bg1"/>
                </a:solidFill>
              </a:rPr>
              <a:t>effectively</a:t>
            </a:r>
          </a:p>
          <a:p>
            <a:r>
              <a:rPr lang="en-US" sz="3600" b="1" dirty="0">
                <a:solidFill>
                  <a:schemeClr val="bg1"/>
                </a:solidFill>
              </a:rPr>
              <a:t>Continually </a:t>
            </a:r>
            <a:r>
              <a:rPr lang="en-US" sz="3600" b="1" u="sng" dirty="0">
                <a:solidFill>
                  <a:schemeClr val="bg1"/>
                </a:solidFill>
              </a:rPr>
              <a:t>grows</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6696" y="5390602"/>
            <a:ext cx="1570381" cy="1271898"/>
          </a:xfrm>
          <a:prstGeom prst="rect">
            <a:avLst/>
          </a:prstGeom>
        </p:spPr>
      </p:pic>
    </p:spTree>
    <p:extLst>
      <p:ext uri="{BB962C8B-B14F-4D97-AF65-F5344CB8AC3E}">
        <p14:creationId xmlns:p14="http://schemas.microsoft.com/office/powerpoint/2010/main" val="2158009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noGrp="1"/>
          </p:cNvSpPr>
          <p:nvPr>
            <p:ph type="title"/>
          </p:nvPr>
        </p:nvSpPr>
        <p:spPr bwMode="auto">
          <a:xfrm>
            <a:off x="141029" y="294968"/>
            <a:ext cx="11082494" cy="715296"/>
          </a:xfrm>
          <a:prstGeom prst="rect">
            <a:avLst/>
          </a:prstGeom>
          <a:solidFill>
            <a:schemeClr val="tx1">
              <a:lumMod val="65000"/>
            </a:schemeClr>
          </a:solidFill>
          <a:ln/>
          <a:extLst/>
        </p:spPr>
        <p:style>
          <a:lnRef idx="1">
            <a:schemeClr val="accent3"/>
          </a:lnRef>
          <a:fillRef idx="2">
            <a:schemeClr val="accent3"/>
          </a:fillRef>
          <a:effectRef idx="1">
            <a:schemeClr val="accent3"/>
          </a:effectRef>
          <a:fontRef idx="minor">
            <a:schemeClr val="dk1"/>
          </a:fontRef>
        </p:style>
        <p:txBody>
          <a:bodyPr lIns="68580" tIns="34290" rIns="68580" bIns="34290">
            <a:normAutofit fontScale="90000"/>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eaLnBrk="1" hangingPunct="1">
              <a:defRPr/>
            </a:pPr>
            <a:br>
              <a:rPr lang="en-US" altLang="en-US" sz="3600" b="1" dirty="0">
                <a:solidFill>
                  <a:prstClr val="black"/>
                </a:solidFill>
              </a:rPr>
            </a:br>
            <a:br>
              <a:rPr lang="en-US" altLang="en-US" sz="3600" b="1" dirty="0">
                <a:solidFill>
                  <a:prstClr val="black"/>
                </a:solidFill>
              </a:rPr>
            </a:br>
            <a:br>
              <a:rPr lang="en-US" altLang="en-US" sz="3600" b="1" dirty="0">
                <a:solidFill>
                  <a:prstClr val="black"/>
                </a:solidFill>
              </a:rPr>
            </a:br>
            <a:r>
              <a:rPr lang="en-US" altLang="en-US" sz="4000" b="1" dirty="0"/>
              <a:t>Teacher Excellence &amp; Support System</a:t>
            </a:r>
            <a:endParaRPr lang="en-US" altLang="en-US" sz="3600" dirty="0"/>
          </a:p>
        </p:txBody>
      </p:sp>
      <p:sp>
        <p:nvSpPr>
          <p:cNvPr id="7" name="Content Placeholder 2"/>
          <p:cNvSpPr>
            <a:spLocks noGrp="1"/>
          </p:cNvSpPr>
          <p:nvPr>
            <p:ph idx="1"/>
          </p:nvPr>
        </p:nvSpPr>
        <p:spPr>
          <a:xfrm>
            <a:off x="141030" y="1017638"/>
            <a:ext cx="11082493" cy="5286909"/>
          </a:xfrm>
          <a:solidFill>
            <a:schemeClr val="tx1">
              <a:lumMod val="75000"/>
            </a:schemeClr>
          </a:solidFill>
          <a:ln>
            <a:headEnd/>
            <a:tailEnd/>
          </a:ln>
        </p:spPr>
        <p:style>
          <a:lnRef idx="1">
            <a:schemeClr val="dk1"/>
          </a:lnRef>
          <a:fillRef idx="2">
            <a:schemeClr val="dk1"/>
          </a:fillRef>
          <a:effectRef idx="1">
            <a:schemeClr val="dk1"/>
          </a:effectRef>
          <a:fontRef idx="minor">
            <a:schemeClr val="dk1"/>
          </a:fontRef>
        </p:style>
        <p:txBody>
          <a:bodyPr anchor="ctr">
            <a:noAutofit/>
          </a:bodyPr>
          <a:lstStyle/>
          <a:p>
            <a:pPr eaLnBrk="1" hangingPunct="1"/>
            <a:r>
              <a:rPr lang="en-US" altLang="en-US" sz="3200" b="1" dirty="0">
                <a:solidFill>
                  <a:schemeClr val="bg1"/>
                </a:solidFill>
                <a:latin typeface="Arial" panose="020B0604020202020204" pitchFamily="34" charset="0"/>
                <a:cs typeface="Arial" panose="020B0604020202020204" pitchFamily="34" charset="0"/>
              </a:rPr>
              <a:t>State Statute – Act 1209 of 2011</a:t>
            </a:r>
          </a:p>
          <a:p>
            <a:pPr eaLnBrk="1" hangingPunct="1"/>
            <a:r>
              <a:rPr lang="en-US" altLang="en-US" sz="3200" b="1" dirty="0">
                <a:solidFill>
                  <a:schemeClr val="bg1"/>
                </a:solidFill>
                <a:latin typeface="Arial" panose="020B0604020202020204" pitchFamily="34" charset="0"/>
                <a:cs typeface="Arial" panose="020B0604020202020204" pitchFamily="34" charset="0"/>
              </a:rPr>
              <a:t>Arkansas’ ESEA Flexibility Plan: Federal waiver from NCLB (2012)</a:t>
            </a:r>
          </a:p>
          <a:p>
            <a:pPr eaLnBrk="1" hangingPunct="1"/>
            <a:r>
              <a:rPr lang="en-US" altLang="en-US" sz="3200" b="1" dirty="0">
                <a:solidFill>
                  <a:schemeClr val="bg1"/>
                </a:solidFill>
                <a:latin typeface="Arial" panose="020B0604020202020204" pitchFamily="34" charset="0"/>
                <a:cs typeface="Arial" panose="020B0604020202020204" pitchFamily="34" charset="0"/>
              </a:rPr>
              <a:t>TESS Law Amended– Act 709 &amp; 1091 of 2013 &amp; 2015</a:t>
            </a:r>
          </a:p>
          <a:p>
            <a:pPr eaLnBrk="1" hangingPunct="1"/>
            <a:r>
              <a:rPr lang="en-US" altLang="en-US" sz="3200" b="1" dirty="0">
                <a:solidFill>
                  <a:schemeClr val="bg1"/>
                </a:solidFill>
                <a:latin typeface="Arial" panose="020B0604020202020204" pitchFamily="34" charset="0"/>
                <a:cs typeface="Arial" panose="020B0604020202020204" pitchFamily="34" charset="0"/>
              </a:rPr>
              <a:t>Federal Every Student Succeeds Act (ESSA)–December 2015</a:t>
            </a:r>
          </a:p>
          <a:p>
            <a:pPr eaLnBrk="1" hangingPunct="1"/>
            <a:r>
              <a:rPr lang="en-US" altLang="en-US" sz="3200" b="1" dirty="0">
                <a:solidFill>
                  <a:schemeClr val="bg1"/>
                </a:solidFill>
                <a:latin typeface="Arial" panose="020B0604020202020204" pitchFamily="34" charset="0"/>
                <a:cs typeface="Arial" panose="020B0604020202020204" pitchFamily="34" charset="0"/>
              </a:rPr>
              <a:t>Arkansas ESSA – Act 295 of 2017 </a:t>
            </a:r>
          </a:p>
          <a:p>
            <a:pPr lvl="1"/>
            <a:r>
              <a:rPr lang="en-US" sz="3200" b="1" dirty="0">
                <a:solidFill>
                  <a:schemeClr val="bg1"/>
                </a:solidFill>
                <a:latin typeface="Arial" panose="020B0604020202020204" pitchFamily="34" charset="0"/>
                <a:cs typeface="Arial" panose="020B0604020202020204" pitchFamily="34" charset="0"/>
              </a:rPr>
              <a:t>Law eff. 8/1/2017;  Rules – estimated final by 12/31/2017</a:t>
            </a:r>
          </a:p>
        </p:txBody>
      </p:sp>
    </p:spTree>
    <p:extLst>
      <p:ext uri="{BB962C8B-B14F-4D97-AF65-F5344CB8AC3E}">
        <p14:creationId xmlns:p14="http://schemas.microsoft.com/office/powerpoint/2010/main" val="3642165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99174" y="267928"/>
            <a:ext cx="4455639" cy="4280527"/>
          </a:xfrm>
          <a:prstGeom prst="rect">
            <a:avLst/>
          </a:prstGeom>
        </p:spPr>
      </p:pic>
      <p:sp>
        <p:nvSpPr>
          <p:cNvPr id="6" name="TextBox 5"/>
          <p:cNvSpPr txBox="1"/>
          <p:nvPr/>
        </p:nvSpPr>
        <p:spPr>
          <a:xfrm>
            <a:off x="158107" y="984799"/>
            <a:ext cx="6132080" cy="473975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3600" i="1" dirty="0"/>
              <a:t>TESS is for:</a:t>
            </a:r>
            <a:endParaRPr lang="en-US" sz="2000" i="1" dirty="0"/>
          </a:p>
          <a:p>
            <a:pPr algn="ctr"/>
            <a:r>
              <a:rPr lang="en-US" sz="2800" dirty="0"/>
              <a:t>Licensed &amp; Non-licensed Teachers</a:t>
            </a:r>
          </a:p>
          <a:p>
            <a:pPr algn="ctr"/>
            <a:endParaRPr lang="en-US" sz="1000" dirty="0"/>
          </a:p>
          <a:p>
            <a:r>
              <a:rPr lang="en-US" sz="3200" i="1" dirty="0"/>
              <a:t>And Specialty Teachers:</a:t>
            </a:r>
          </a:p>
          <a:p>
            <a:pPr algn="ctr"/>
            <a:r>
              <a:rPr lang="en-US" sz="2800" dirty="0"/>
              <a:t>Gifted Coordinators</a:t>
            </a:r>
          </a:p>
          <a:p>
            <a:pPr algn="ctr"/>
            <a:r>
              <a:rPr lang="en-US" sz="2800" dirty="0"/>
              <a:t>Instructional Specialists</a:t>
            </a:r>
          </a:p>
          <a:p>
            <a:pPr algn="ctr"/>
            <a:r>
              <a:rPr lang="en-US" sz="2800" dirty="0"/>
              <a:t>Library Media Specialists</a:t>
            </a:r>
          </a:p>
          <a:p>
            <a:pPr algn="ctr"/>
            <a:r>
              <a:rPr lang="en-US" sz="2800" dirty="0"/>
              <a:t>School Counselors</a:t>
            </a:r>
          </a:p>
          <a:p>
            <a:pPr algn="ctr"/>
            <a:r>
              <a:rPr lang="en-US" sz="2800" dirty="0"/>
              <a:t>School Psychologists</a:t>
            </a:r>
          </a:p>
          <a:p>
            <a:pPr algn="ctr"/>
            <a:r>
              <a:rPr lang="en-US" sz="2800" dirty="0"/>
              <a:t>Speech Language Pathologists</a:t>
            </a:r>
          </a:p>
          <a:p>
            <a:pPr algn="ctr"/>
            <a:endParaRPr lang="en-US" sz="2800" dirty="0"/>
          </a:p>
        </p:txBody>
      </p:sp>
      <p:sp>
        <p:nvSpPr>
          <p:cNvPr id="7" name="TextBox 6"/>
          <p:cNvSpPr txBox="1"/>
          <p:nvPr/>
        </p:nvSpPr>
        <p:spPr>
          <a:xfrm>
            <a:off x="6399174" y="4479403"/>
            <a:ext cx="4045181" cy="923330"/>
          </a:xfrm>
          <a:prstGeom prst="rect">
            <a:avLst/>
          </a:prstGeom>
          <a:noFill/>
        </p:spPr>
        <p:txBody>
          <a:bodyPr wrap="square" rtlCol="0">
            <a:spAutoFit/>
          </a:bodyPr>
          <a:lstStyle/>
          <a:p>
            <a:r>
              <a:rPr lang="en-US" dirty="0"/>
              <a:t>Note: </a:t>
            </a:r>
          </a:p>
          <a:p>
            <a:r>
              <a:rPr lang="en-US" dirty="0"/>
              <a:t>Pre-school teachers not required to participate in TESS, but they may.</a:t>
            </a:r>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38618" y="5347027"/>
            <a:ext cx="1701675" cy="1378237"/>
          </a:xfrm>
          <a:prstGeom prst="rect">
            <a:avLst/>
          </a:prstGeom>
        </p:spPr>
      </p:pic>
    </p:spTree>
    <p:extLst>
      <p:ext uri="{BB962C8B-B14F-4D97-AF65-F5344CB8AC3E}">
        <p14:creationId xmlns:p14="http://schemas.microsoft.com/office/powerpoint/2010/main" val="804653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384" y="176464"/>
            <a:ext cx="8895346" cy="1320800"/>
          </a:xfrm>
          <a:ln/>
        </p:spPr>
        <p:style>
          <a:lnRef idx="2">
            <a:schemeClr val="accent1">
              <a:shade val="50000"/>
            </a:schemeClr>
          </a:lnRef>
          <a:fillRef idx="1">
            <a:schemeClr val="accent1"/>
          </a:fillRef>
          <a:effectRef idx="0">
            <a:schemeClr val="accent1"/>
          </a:effectRef>
          <a:fontRef idx="minor">
            <a:schemeClr val="lt1"/>
          </a:fontRef>
        </p:style>
        <p:txBody>
          <a:bodyPr>
            <a:noAutofit/>
          </a:bodyPr>
          <a:lstStyle/>
          <a:p>
            <a:pPr algn="ctr"/>
            <a:r>
              <a:rPr lang="en-US" sz="4000" dirty="0"/>
              <a:t>TESS &amp; the Novice teacher</a:t>
            </a:r>
          </a:p>
        </p:txBody>
      </p:sp>
      <p:sp>
        <p:nvSpPr>
          <p:cNvPr id="3" name="Text Placeholder 2"/>
          <p:cNvSpPr>
            <a:spLocks noGrp="1"/>
          </p:cNvSpPr>
          <p:nvPr>
            <p:ph idx="1"/>
          </p:nvPr>
        </p:nvSpPr>
        <p:spPr>
          <a:xfrm>
            <a:off x="707384" y="1497264"/>
            <a:ext cx="8895346" cy="4753653"/>
          </a:xfrm>
          <a:solidFill>
            <a:schemeClr val="tx1">
              <a:lumMod val="75000"/>
            </a:schemeClr>
          </a:solidFill>
          <a:ln/>
        </p:spPr>
        <p:style>
          <a:lnRef idx="1">
            <a:schemeClr val="accent1"/>
          </a:lnRef>
          <a:fillRef idx="2">
            <a:schemeClr val="accent1"/>
          </a:fillRef>
          <a:effectRef idx="1">
            <a:schemeClr val="accent1"/>
          </a:effectRef>
          <a:fontRef idx="minor">
            <a:schemeClr val="dk1"/>
          </a:fontRef>
        </p:style>
        <p:txBody>
          <a:bodyPr>
            <a:normAutofit/>
          </a:bodyPr>
          <a:lstStyle/>
          <a:p>
            <a:pPr marL="0" indent="0">
              <a:buNone/>
            </a:pPr>
            <a:r>
              <a:rPr lang="en-US" sz="2600" dirty="0"/>
              <a:t>The Focus of TESS is:</a:t>
            </a:r>
          </a:p>
          <a:p>
            <a:pPr>
              <a:buFont typeface="Wingdings" panose="05000000000000000000" pitchFamily="2" charset="2"/>
              <a:buChar char="v"/>
            </a:pPr>
            <a:r>
              <a:rPr lang="en-US" sz="2600" dirty="0"/>
              <a:t>Effective teaching practice</a:t>
            </a:r>
          </a:p>
          <a:p>
            <a:pPr>
              <a:buFont typeface="Wingdings" panose="05000000000000000000" pitchFamily="2" charset="2"/>
              <a:buChar char="v"/>
            </a:pPr>
            <a:r>
              <a:rPr lang="en-US" sz="2600" dirty="0"/>
              <a:t>The impact of quality teaching on positive student outcomes</a:t>
            </a:r>
          </a:p>
          <a:p>
            <a:pPr>
              <a:buFont typeface="Wingdings" panose="05000000000000000000" pitchFamily="2" charset="2"/>
              <a:buChar char="v"/>
            </a:pPr>
            <a:r>
              <a:rPr lang="en-US" sz="2600" dirty="0"/>
              <a:t>Continuous improvement for teachers</a:t>
            </a:r>
          </a:p>
          <a:p>
            <a:pPr>
              <a:buFont typeface="Wingdings" panose="05000000000000000000" pitchFamily="2" charset="2"/>
              <a:buChar char="v"/>
            </a:pPr>
            <a:r>
              <a:rPr lang="en-US" sz="2600" dirty="0"/>
              <a:t>Student growth is embedded in the TESS Rubric</a:t>
            </a:r>
          </a:p>
          <a:p>
            <a:pPr>
              <a:buFont typeface="Wingdings" panose="05000000000000000000" pitchFamily="2" charset="2"/>
              <a:buChar char="v"/>
            </a:pPr>
            <a:r>
              <a:rPr lang="en-US" sz="2600" dirty="0"/>
              <a:t>A Summative Evaluation for Novice teachers is not required by the state (Novice = 3 years)</a:t>
            </a:r>
            <a:endParaRPr lang="en-US" dirty="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7959" y="5305677"/>
            <a:ext cx="1771536" cy="1434820"/>
          </a:xfrm>
          <a:prstGeom prst="rect">
            <a:avLst/>
          </a:prstGeom>
        </p:spPr>
      </p:pic>
    </p:spTree>
    <p:extLst>
      <p:ext uri="{BB962C8B-B14F-4D97-AF65-F5344CB8AC3E}">
        <p14:creationId xmlns:p14="http://schemas.microsoft.com/office/powerpoint/2010/main" val="159825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384" y="176464"/>
            <a:ext cx="8895346" cy="1320800"/>
          </a:xfrm>
          <a:ln/>
        </p:spPr>
        <p:style>
          <a:lnRef idx="2">
            <a:schemeClr val="accent1">
              <a:shade val="50000"/>
            </a:schemeClr>
          </a:lnRef>
          <a:fillRef idx="1">
            <a:schemeClr val="accent1"/>
          </a:fillRef>
          <a:effectRef idx="0">
            <a:schemeClr val="accent1"/>
          </a:effectRef>
          <a:fontRef idx="minor">
            <a:schemeClr val="lt1"/>
          </a:fontRef>
        </p:style>
        <p:txBody>
          <a:bodyPr>
            <a:noAutofit/>
          </a:bodyPr>
          <a:lstStyle/>
          <a:p>
            <a:pPr algn="ctr"/>
            <a:r>
              <a:rPr lang="en-US" sz="4000" dirty="0"/>
              <a:t>TESS &amp; the Novice teacher</a:t>
            </a:r>
          </a:p>
        </p:txBody>
      </p:sp>
      <p:sp>
        <p:nvSpPr>
          <p:cNvPr id="3" name="Text Placeholder 2"/>
          <p:cNvSpPr>
            <a:spLocks noGrp="1"/>
          </p:cNvSpPr>
          <p:nvPr>
            <p:ph idx="1"/>
          </p:nvPr>
        </p:nvSpPr>
        <p:spPr>
          <a:xfrm>
            <a:off x="707384" y="1497264"/>
            <a:ext cx="8895346" cy="4753653"/>
          </a:xfrm>
          <a:solidFill>
            <a:schemeClr val="tx1">
              <a:lumMod val="75000"/>
            </a:schemeClr>
          </a:solidFill>
          <a:ln/>
        </p:spPr>
        <p:style>
          <a:lnRef idx="1">
            <a:schemeClr val="accent1"/>
          </a:lnRef>
          <a:fillRef idx="2">
            <a:schemeClr val="accent1"/>
          </a:fillRef>
          <a:effectRef idx="1">
            <a:schemeClr val="accent1"/>
          </a:effectRef>
          <a:fontRef idx="minor">
            <a:schemeClr val="dk1"/>
          </a:fontRef>
        </p:style>
        <p:txBody>
          <a:bodyPr>
            <a:normAutofit/>
          </a:bodyPr>
          <a:lstStyle/>
          <a:p>
            <a:pPr marL="0" indent="0">
              <a:buNone/>
            </a:pPr>
            <a:r>
              <a:rPr lang="en-US" sz="2600" dirty="0"/>
              <a:t>The Focus of TESS is:</a:t>
            </a:r>
          </a:p>
          <a:p>
            <a:pPr>
              <a:buFont typeface="Wingdings" panose="05000000000000000000" pitchFamily="2" charset="2"/>
              <a:buChar char="v"/>
            </a:pPr>
            <a:r>
              <a:rPr lang="en-US" sz="2600" dirty="0"/>
              <a:t>Teacher Learning &amp; Growth is guided by a Professional Growth Plan (PGP)</a:t>
            </a:r>
          </a:p>
          <a:p>
            <a:r>
              <a:rPr lang="en-US" sz="2600" dirty="0"/>
              <a:t>The Learning formats for teachers may be collaboration, self-directed research, or micro-credentialing</a:t>
            </a:r>
          </a:p>
          <a:p>
            <a:pPr>
              <a:buFont typeface="Wingdings" panose="05000000000000000000" pitchFamily="2" charset="2"/>
              <a:buChar char="v"/>
            </a:pPr>
            <a:r>
              <a:rPr lang="en-US" sz="2600" dirty="0"/>
              <a:t>Novice Teacher mentoring will be through Educational Co-Ops. Mentoring will be </a:t>
            </a:r>
            <a:r>
              <a:rPr lang="en-US" sz="2600"/>
              <a:t>done as </a:t>
            </a:r>
            <a:r>
              <a:rPr lang="en-US" sz="2600" dirty="0"/>
              <a:t>a coaching model.</a:t>
            </a:r>
            <a:endParaRPr lang="en-US" dirty="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7959" y="5305677"/>
            <a:ext cx="1771536" cy="1434820"/>
          </a:xfrm>
          <a:prstGeom prst="rect">
            <a:avLst/>
          </a:prstGeom>
        </p:spPr>
      </p:pic>
    </p:spTree>
    <p:extLst>
      <p:ext uri="{BB962C8B-B14F-4D97-AF65-F5344CB8AC3E}">
        <p14:creationId xmlns:p14="http://schemas.microsoft.com/office/powerpoint/2010/main" val="583313460"/>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467</TotalTime>
  <Words>4243</Words>
  <Application>Microsoft Office PowerPoint</Application>
  <PresentationFormat>Widescreen</PresentationFormat>
  <Paragraphs>404</Paragraphs>
  <Slides>29</Slides>
  <Notes>27</Notes>
  <HiddenSlides>0</HiddenSlides>
  <MMClips>0</MMClips>
  <ScaleCrop>false</ScaleCrop>
  <HeadingPairs>
    <vt:vector size="6" baseType="variant">
      <vt:variant>
        <vt:lpstr>Fonts Used</vt:lpstr>
      </vt:variant>
      <vt:variant>
        <vt:i4>15</vt:i4>
      </vt:variant>
      <vt:variant>
        <vt:lpstr>Theme</vt:lpstr>
      </vt:variant>
      <vt:variant>
        <vt:i4>1</vt:i4>
      </vt:variant>
      <vt:variant>
        <vt:lpstr>Slide Titles</vt:lpstr>
      </vt:variant>
      <vt:variant>
        <vt:i4>29</vt:i4>
      </vt:variant>
    </vt:vector>
  </HeadingPairs>
  <TitlesOfParts>
    <vt:vector size="45" baseType="lpstr">
      <vt:lpstr>Arial</vt:lpstr>
      <vt:lpstr>Arial Narrow</vt:lpstr>
      <vt:lpstr>Arial Rounded MT Bold</vt:lpstr>
      <vt:lpstr>Calibri</vt:lpstr>
      <vt:lpstr>Century Gothic</vt:lpstr>
      <vt:lpstr>Chiller</vt:lpstr>
      <vt:lpstr>Cooper Black</vt:lpstr>
      <vt:lpstr>Franklin Gothic Medium</vt:lpstr>
      <vt:lpstr>Gigi</vt:lpstr>
      <vt:lpstr>Miriam</vt:lpstr>
      <vt:lpstr>Monotype Sorts</vt:lpstr>
      <vt:lpstr>Trebuchet MS</vt:lpstr>
      <vt:lpstr>Wide Latin</vt:lpstr>
      <vt:lpstr>Wingdings</vt:lpstr>
      <vt:lpstr>Wingdings 3</vt:lpstr>
      <vt:lpstr>Slice</vt:lpstr>
      <vt:lpstr>PowerPoint Presentation</vt:lpstr>
      <vt:lpstr>PowerPoint Presentation</vt:lpstr>
      <vt:lpstr>PowerPoint Presentation</vt:lpstr>
      <vt:lpstr>Effective [ih-fek-tiv]  adjective  1.adequate to accomplish a purpose; producing the intended or expected result: effective teaching methods; effective steps toward peace. </vt:lpstr>
      <vt:lpstr>Essa DEFINES Effective Teachers</vt:lpstr>
      <vt:lpstr>   Teacher Excellence &amp; Support System</vt:lpstr>
      <vt:lpstr>PowerPoint Presentation</vt:lpstr>
      <vt:lpstr>TESS &amp; the Novice teacher</vt:lpstr>
      <vt:lpstr>TESS &amp; the Novice teacher</vt:lpstr>
      <vt:lpstr>TESS &amp; the Novice teacher</vt:lpstr>
      <vt:lpstr>Professional Learning</vt:lpstr>
      <vt:lpstr>PowerPoint Presentation</vt:lpstr>
      <vt:lpstr>PowerPoint Presentation</vt:lpstr>
      <vt:lpstr>PowerPoint Presentation</vt:lpstr>
      <vt:lpstr>The TESS Rubric. . .</vt:lpstr>
      <vt:lpstr>PowerPoint Presentation</vt:lpstr>
      <vt:lpstr>PowerPoint Presentation</vt:lpstr>
      <vt:lpstr>PowerPoint Presentation</vt:lpstr>
      <vt:lpstr>PowerPoint Presentation</vt:lpstr>
      <vt:lpstr>PowerPoint Presentation</vt:lpstr>
      <vt:lpstr>PowerPoint Presentation</vt:lpstr>
      <vt:lpstr>Name the domain</vt:lpstr>
      <vt:lpstr>Name the domain</vt:lpstr>
      <vt:lpstr>Name the domain</vt:lpstr>
      <vt:lpstr>PowerPoint Presentation</vt:lpstr>
      <vt:lpstr>TESS Levels of Performance</vt:lpstr>
      <vt:lpstr>TESS Evidence is. . .</vt:lpstr>
      <vt:lpstr>TESS Evidence is. . .</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Becky Gibson (ADE)</dc:creator>
  <cp:lastModifiedBy>Elizabeth McCorry</cp:lastModifiedBy>
  <cp:revision>56</cp:revision>
  <dcterms:created xsi:type="dcterms:W3CDTF">2017-07-10T00:53:27Z</dcterms:created>
  <dcterms:modified xsi:type="dcterms:W3CDTF">2019-04-29T12:13:37Z</dcterms:modified>
</cp:coreProperties>
</file>