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0" r:id="rId4"/>
  </p:sldMasterIdLst>
  <p:notesMasterIdLst>
    <p:notesMasterId r:id="rId32"/>
  </p:notesMasterIdLst>
  <p:handoutMasterIdLst>
    <p:handoutMasterId r:id="rId33"/>
  </p:handoutMasterIdLst>
  <p:sldIdLst>
    <p:sldId id="257" r:id="rId5"/>
    <p:sldId id="438" r:id="rId6"/>
    <p:sldId id="431" r:id="rId7"/>
    <p:sldId id="432" r:id="rId8"/>
    <p:sldId id="435" r:id="rId9"/>
    <p:sldId id="434" r:id="rId10"/>
    <p:sldId id="437" r:id="rId11"/>
    <p:sldId id="439" r:id="rId12"/>
    <p:sldId id="433" r:id="rId13"/>
    <p:sldId id="445" r:id="rId14"/>
    <p:sldId id="444" r:id="rId15"/>
    <p:sldId id="441" r:id="rId16"/>
    <p:sldId id="442" r:id="rId17"/>
    <p:sldId id="446" r:id="rId18"/>
    <p:sldId id="454" r:id="rId19"/>
    <p:sldId id="455" r:id="rId20"/>
    <p:sldId id="456" r:id="rId21"/>
    <p:sldId id="440" r:id="rId22"/>
    <p:sldId id="450" r:id="rId23"/>
    <p:sldId id="452" r:id="rId24"/>
    <p:sldId id="453" r:id="rId25"/>
    <p:sldId id="457" r:id="rId26"/>
    <p:sldId id="447" r:id="rId27"/>
    <p:sldId id="448" r:id="rId28"/>
    <p:sldId id="449" r:id="rId29"/>
    <p:sldId id="429" r:id="rId30"/>
    <p:sldId id="308"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82136" autoAdjust="0"/>
  </p:normalViewPr>
  <p:slideViewPr>
    <p:cSldViewPr>
      <p:cViewPr varScale="1">
        <p:scale>
          <a:sx n="71" d="100"/>
          <a:sy n="71" d="100"/>
        </p:scale>
        <p:origin x="1603" y="48"/>
      </p:cViewPr>
      <p:guideLst>
        <p:guide orient="horz" pos="2160"/>
        <p:guide pos="2880"/>
      </p:guideLst>
    </p:cSldViewPr>
  </p:slideViewPr>
  <p:notesTextViewPr>
    <p:cViewPr>
      <p:scale>
        <a:sx n="1" d="1"/>
        <a:sy n="1" d="1"/>
      </p:scale>
      <p:origin x="0" y="0"/>
    </p:cViewPr>
  </p:notesTextViewPr>
  <p:sorterViewPr>
    <p:cViewPr varScale="1">
      <p:scale>
        <a:sx n="1" d="1"/>
        <a:sy n="1" d="1"/>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D120C-3308-4E3D-86A7-F953D22E7FD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703679C-FBAB-4978-87B9-3AEE7BB316CF}">
      <dgm:prSet phldrT="[Text]" custT="1"/>
      <dgm:spPr/>
      <dgm:t>
        <a:bodyPr/>
        <a:lstStyle/>
        <a:p>
          <a:r>
            <a:rPr lang="en-US" sz="2800" b="1" dirty="0">
              <a:solidFill>
                <a:schemeClr val="tx1"/>
              </a:solidFill>
            </a:rPr>
            <a:t>Leadership</a:t>
          </a:r>
        </a:p>
      </dgm:t>
    </dgm:pt>
    <dgm:pt modelId="{E1670327-546D-4C21-85E6-C439E419B25F}" type="parTrans" cxnId="{0BB74DEA-3046-471E-A183-19936F904E54}">
      <dgm:prSet/>
      <dgm:spPr/>
      <dgm:t>
        <a:bodyPr/>
        <a:lstStyle/>
        <a:p>
          <a:endParaRPr lang="en-US"/>
        </a:p>
      </dgm:t>
    </dgm:pt>
    <dgm:pt modelId="{ED0F765A-AFA4-4F59-B220-2BE14B9FBCDE}" type="sibTrans" cxnId="{0BB74DEA-3046-471E-A183-19936F904E54}">
      <dgm:prSet/>
      <dgm:spPr/>
      <dgm:t>
        <a:bodyPr/>
        <a:lstStyle/>
        <a:p>
          <a:endParaRPr lang="en-US"/>
        </a:p>
      </dgm:t>
    </dgm:pt>
    <dgm:pt modelId="{698C0986-875C-4B3A-9F22-4425DBD77EE8}">
      <dgm:prSet phldrT="[Text]" custT="1"/>
      <dgm:spPr/>
      <dgm:t>
        <a:bodyPr/>
        <a:lstStyle/>
        <a:p>
          <a:r>
            <a:rPr lang="en-US" sz="2400" dirty="0"/>
            <a:t>High Standards</a:t>
          </a:r>
        </a:p>
      </dgm:t>
    </dgm:pt>
    <dgm:pt modelId="{8D968608-E51E-4C60-8EF6-67587FC35179}" type="parTrans" cxnId="{DAB1C6A2-D1E0-4EC0-A61B-B85E4CC3A8BB}">
      <dgm:prSet/>
      <dgm:spPr/>
      <dgm:t>
        <a:bodyPr/>
        <a:lstStyle/>
        <a:p>
          <a:endParaRPr lang="en-US"/>
        </a:p>
      </dgm:t>
    </dgm:pt>
    <dgm:pt modelId="{4DAF6192-AA99-480D-AC46-263A064220CA}" type="sibTrans" cxnId="{DAB1C6A2-D1E0-4EC0-A61B-B85E4CC3A8BB}">
      <dgm:prSet/>
      <dgm:spPr/>
      <dgm:t>
        <a:bodyPr/>
        <a:lstStyle/>
        <a:p>
          <a:endParaRPr lang="en-US"/>
        </a:p>
      </dgm:t>
    </dgm:pt>
    <dgm:pt modelId="{AB92E9F5-2DDD-456A-B13E-A96F69FE9942}">
      <dgm:prSet phldrT="[Text]" custT="1"/>
      <dgm:spPr/>
      <dgm:t>
        <a:bodyPr/>
        <a:lstStyle/>
        <a:p>
          <a:r>
            <a:rPr lang="en-US" sz="2400" dirty="0"/>
            <a:t>Accountability</a:t>
          </a:r>
        </a:p>
      </dgm:t>
    </dgm:pt>
    <dgm:pt modelId="{6928DEA0-78ED-4492-A793-A3CCC3BBB565}" type="parTrans" cxnId="{A86DC048-D76A-4C14-96C3-C0E096B0597F}">
      <dgm:prSet/>
      <dgm:spPr/>
      <dgm:t>
        <a:bodyPr/>
        <a:lstStyle/>
        <a:p>
          <a:endParaRPr lang="en-US"/>
        </a:p>
      </dgm:t>
    </dgm:pt>
    <dgm:pt modelId="{72093F52-6418-44AB-863B-D3FEE78E496E}" type="sibTrans" cxnId="{A86DC048-D76A-4C14-96C3-C0E096B0597F}">
      <dgm:prSet/>
      <dgm:spPr/>
      <dgm:t>
        <a:bodyPr/>
        <a:lstStyle/>
        <a:p>
          <a:endParaRPr lang="en-US"/>
        </a:p>
      </dgm:t>
    </dgm:pt>
    <dgm:pt modelId="{76094843-0136-4644-A13A-7EC22C4D3CF7}">
      <dgm:prSet phldrT="[Text]" custT="1"/>
      <dgm:spPr/>
      <dgm:t>
        <a:bodyPr/>
        <a:lstStyle/>
        <a:p>
          <a:r>
            <a:rPr lang="en-US" sz="2800" b="1" dirty="0">
              <a:solidFill>
                <a:schemeClr val="tx1"/>
              </a:solidFill>
            </a:rPr>
            <a:t>Support</a:t>
          </a:r>
        </a:p>
      </dgm:t>
    </dgm:pt>
    <dgm:pt modelId="{D8E6B066-F7E7-4DCC-BD9C-1EEBE5ABB013}" type="parTrans" cxnId="{2164CFD2-A5F5-411C-B874-C433E81AC1E0}">
      <dgm:prSet/>
      <dgm:spPr/>
      <dgm:t>
        <a:bodyPr/>
        <a:lstStyle/>
        <a:p>
          <a:endParaRPr lang="en-US"/>
        </a:p>
      </dgm:t>
    </dgm:pt>
    <dgm:pt modelId="{E0C2871B-828B-4937-AE60-FFC4F94640BC}" type="sibTrans" cxnId="{2164CFD2-A5F5-411C-B874-C433E81AC1E0}">
      <dgm:prSet/>
      <dgm:spPr/>
      <dgm:t>
        <a:bodyPr/>
        <a:lstStyle/>
        <a:p>
          <a:endParaRPr lang="en-US"/>
        </a:p>
      </dgm:t>
    </dgm:pt>
    <dgm:pt modelId="{30AC5281-645E-4A11-B8A3-AB5D3B9B07FE}">
      <dgm:prSet phldrT="[Text]" custT="1"/>
      <dgm:spPr/>
      <dgm:t>
        <a:bodyPr/>
        <a:lstStyle/>
        <a:p>
          <a:r>
            <a:rPr lang="en-US" sz="2800" b="1" dirty="0">
              <a:solidFill>
                <a:schemeClr val="tx1"/>
              </a:solidFill>
            </a:rPr>
            <a:t>Service</a:t>
          </a:r>
        </a:p>
      </dgm:t>
    </dgm:pt>
    <dgm:pt modelId="{B9C036BF-E1B7-480E-BFA2-15D02E273A91}" type="parTrans" cxnId="{F011FC4F-45C3-4440-AF98-A4E7855864EE}">
      <dgm:prSet/>
      <dgm:spPr/>
      <dgm:t>
        <a:bodyPr/>
        <a:lstStyle/>
        <a:p>
          <a:endParaRPr lang="en-US"/>
        </a:p>
      </dgm:t>
    </dgm:pt>
    <dgm:pt modelId="{0DECF8CA-300A-4129-AF80-166178874C8B}" type="sibTrans" cxnId="{F011FC4F-45C3-4440-AF98-A4E7855864EE}">
      <dgm:prSet/>
      <dgm:spPr/>
      <dgm:t>
        <a:bodyPr/>
        <a:lstStyle/>
        <a:p>
          <a:endParaRPr lang="en-US"/>
        </a:p>
      </dgm:t>
    </dgm:pt>
    <dgm:pt modelId="{6FF80AB8-0BD5-4998-93A3-6B54F118A48A}">
      <dgm:prSet phldrT="[Text]" custT="1"/>
      <dgm:spPr/>
      <dgm:t>
        <a:bodyPr/>
        <a:lstStyle/>
        <a:p>
          <a:r>
            <a:rPr lang="en-US" sz="2400" dirty="0"/>
            <a:t>Whole child</a:t>
          </a:r>
        </a:p>
      </dgm:t>
    </dgm:pt>
    <dgm:pt modelId="{73FF95D7-39D7-4AEA-BE52-5B0E17BCC6F0}" type="parTrans" cxnId="{788E51B6-C384-4E0C-8654-5B8A0F49936B}">
      <dgm:prSet/>
      <dgm:spPr/>
      <dgm:t>
        <a:bodyPr/>
        <a:lstStyle/>
        <a:p>
          <a:endParaRPr lang="en-US"/>
        </a:p>
      </dgm:t>
    </dgm:pt>
    <dgm:pt modelId="{14CB296D-E04C-46F0-B3C3-801383EB97D2}" type="sibTrans" cxnId="{788E51B6-C384-4E0C-8654-5B8A0F49936B}">
      <dgm:prSet/>
      <dgm:spPr/>
      <dgm:t>
        <a:bodyPr/>
        <a:lstStyle/>
        <a:p>
          <a:endParaRPr lang="en-US"/>
        </a:p>
      </dgm:t>
    </dgm:pt>
    <dgm:pt modelId="{72C406A3-AF86-42DB-8D3B-6A9CAEE6D1BB}">
      <dgm:prSet phldrT="[Text]" custT="1"/>
      <dgm:spPr/>
      <dgm:t>
        <a:bodyPr/>
        <a:lstStyle/>
        <a:p>
          <a:r>
            <a:rPr lang="en-US" sz="2400" dirty="0"/>
            <a:t>Informed risk-taking</a:t>
          </a:r>
        </a:p>
      </dgm:t>
    </dgm:pt>
    <dgm:pt modelId="{780A0365-84C5-4AEF-8782-A981D673845E}" type="parTrans" cxnId="{5624B220-7CAC-4532-A62D-EA1222AF2079}">
      <dgm:prSet/>
      <dgm:spPr/>
      <dgm:t>
        <a:bodyPr/>
        <a:lstStyle/>
        <a:p>
          <a:endParaRPr lang="en-US"/>
        </a:p>
      </dgm:t>
    </dgm:pt>
    <dgm:pt modelId="{15B18317-7926-43D4-A1E6-F2B9CB7318D6}" type="sibTrans" cxnId="{5624B220-7CAC-4532-A62D-EA1222AF2079}">
      <dgm:prSet/>
      <dgm:spPr/>
      <dgm:t>
        <a:bodyPr/>
        <a:lstStyle/>
        <a:p>
          <a:endParaRPr lang="en-US"/>
        </a:p>
      </dgm:t>
    </dgm:pt>
    <dgm:pt modelId="{44EE2B9A-17C6-4DDF-BF31-076323FC481E}">
      <dgm:prSet phldrT="[Text]" custT="1"/>
      <dgm:spPr/>
      <dgm:t>
        <a:bodyPr/>
        <a:lstStyle/>
        <a:p>
          <a:r>
            <a:rPr lang="en-US" sz="2400" dirty="0"/>
            <a:t>Collaboration</a:t>
          </a:r>
        </a:p>
      </dgm:t>
    </dgm:pt>
    <dgm:pt modelId="{EB2D03FB-7CB3-40D3-BB3F-C3C971160AD8}" type="parTrans" cxnId="{C7B2992E-23D9-4C29-B81D-8180A180811D}">
      <dgm:prSet/>
      <dgm:spPr/>
      <dgm:t>
        <a:bodyPr/>
        <a:lstStyle/>
        <a:p>
          <a:endParaRPr lang="en-US"/>
        </a:p>
      </dgm:t>
    </dgm:pt>
    <dgm:pt modelId="{C7A1CB7F-DDF5-4826-B7C9-07574AB2A1E7}" type="sibTrans" cxnId="{C7B2992E-23D9-4C29-B81D-8180A180811D}">
      <dgm:prSet/>
      <dgm:spPr/>
      <dgm:t>
        <a:bodyPr/>
        <a:lstStyle/>
        <a:p>
          <a:endParaRPr lang="en-US"/>
        </a:p>
      </dgm:t>
    </dgm:pt>
    <dgm:pt modelId="{CAFCA01C-6218-48D0-9BE8-745E27ABC69A}">
      <dgm:prSet phldrT="[Text]" custT="1"/>
      <dgm:spPr/>
      <dgm:t>
        <a:bodyPr/>
        <a:lstStyle/>
        <a:p>
          <a:r>
            <a:rPr lang="en-US" sz="2400" dirty="0"/>
            <a:t>Communication</a:t>
          </a:r>
        </a:p>
      </dgm:t>
    </dgm:pt>
    <dgm:pt modelId="{D8D03CF6-6812-4078-80DC-5EAA50FAA112}" type="parTrans" cxnId="{614DDB4F-C969-412C-9917-9DDBBFD66254}">
      <dgm:prSet/>
      <dgm:spPr/>
      <dgm:t>
        <a:bodyPr/>
        <a:lstStyle/>
        <a:p>
          <a:endParaRPr lang="en-US"/>
        </a:p>
      </dgm:t>
    </dgm:pt>
    <dgm:pt modelId="{2E3DB0A9-64E9-4252-B16A-B11E9D712C1C}" type="sibTrans" cxnId="{614DDB4F-C969-412C-9917-9DDBBFD66254}">
      <dgm:prSet/>
      <dgm:spPr/>
      <dgm:t>
        <a:bodyPr/>
        <a:lstStyle/>
        <a:p>
          <a:endParaRPr lang="en-US"/>
        </a:p>
      </dgm:t>
    </dgm:pt>
    <dgm:pt modelId="{8A5C905A-23E8-4657-8430-DE5976C80234}">
      <dgm:prSet phldrT="[Text]" custT="1"/>
      <dgm:spPr/>
      <dgm:t>
        <a:bodyPr/>
        <a:lstStyle/>
        <a:p>
          <a:r>
            <a:rPr lang="en-US" sz="2400" dirty="0"/>
            <a:t>Effective practices</a:t>
          </a:r>
        </a:p>
      </dgm:t>
    </dgm:pt>
    <dgm:pt modelId="{0749B9FE-AA73-4F8F-8875-E6BB41871542}" type="parTrans" cxnId="{F0F8BCA9-AC62-4C53-8787-D1C9A352401F}">
      <dgm:prSet/>
      <dgm:spPr/>
      <dgm:t>
        <a:bodyPr/>
        <a:lstStyle/>
        <a:p>
          <a:endParaRPr lang="en-US"/>
        </a:p>
      </dgm:t>
    </dgm:pt>
    <dgm:pt modelId="{265468FB-4601-4B8E-AE6D-8431E9289255}" type="sibTrans" cxnId="{F0F8BCA9-AC62-4C53-8787-D1C9A352401F}">
      <dgm:prSet/>
      <dgm:spPr/>
      <dgm:t>
        <a:bodyPr/>
        <a:lstStyle/>
        <a:p>
          <a:endParaRPr lang="en-US"/>
        </a:p>
      </dgm:t>
    </dgm:pt>
    <dgm:pt modelId="{BF2A434A-C7E7-40F1-BE17-F396FC89B35B}">
      <dgm:prSet phldrT="[Text]" custT="1"/>
      <dgm:spPr/>
      <dgm:t>
        <a:bodyPr/>
        <a:lstStyle/>
        <a:p>
          <a:r>
            <a:rPr lang="en-US" sz="2400" dirty="0"/>
            <a:t>Professional</a:t>
          </a:r>
        </a:p>
      </dgm:t>
    </dgm:pt>
    <dgm:pt modelId="{C4C8B2C1-DD9A-4F96-886F-4416C73F2D70}" type="parTrans" cxnId="{6A755DDA-99CD-4F27-B3B5-9837FA1DE464}">
      <dgm:prSet/>
      <dgm:spPr/>
      <dgm:t>
        <a:bodyPr/>
        <a:lstStyle/>
        <a:p>
          <a:endParaRPr lang="en-US"/>
        </a:p>
      </dgm:t>
    </dgm:pt>
    <dgm:pt modelId="{AED79C7A-3A75-4CD5-AA53-659B8C4CCC58}" type="sibTrans" cxnId="{6A755DDA-99CD-4F27-B3B5-9837FA1DE464}">
      <dgm:prSet/>
      <dgm:spPr/>
      <dgm:t>
        <a:bodyPr/>
        <a:lstStyle/>
        <a:p>
          <a:endParaRPr lang="en-US"/>
        </a:p>
      </dgm:t>
    </dgm:pt>
    <dgm:pt modelId="{A9A1FBBA-B0DA-4FBA-A5B4-3DA28C6295D9}">
      <dgm:prSet phldrT="[Text]" custT="1"/>
      <dgm:spPr/>
      <dgm:t>
        <a:bodyPr/>
        <a:lstStyle/>
        <a:p>
          <a:r>
            <a:rPr lang="en-US" sz="2400" dirty="0"/>
            <a:t>Integrity &amp; Honesty</a:t>
          </a:r>
        </a:p>
      </dgm:t>
    </dgm:pt>
    <dgm:pt modelId="{FEBD8121-46CA-45E3-810B-4D27C161B25D}" type="parTrans" cxnId="{6944DE2A-E34D-4ED2-B28D-1E5A06461659}">
      <dgm:prSet/>
      <dgm:spPr/>
      <dgm:t>
        <a:bodyPr/>
        <a:lstStyle/>
        <a:p>
          <a:endParaRPr lang="en-US"/>
        </a:p>
      </dgm:t>
    </dgm:pt>
    <dgm:pt modelId="{31108981-B07E-4CBC-9787-95689B2BF2DB}" type="sibTrans" cxnId="{6944DE2A-E34D-4ED2-B28D-1E5A06461659}">
      <dgm:prSet/>
      <dgm:spPr/>
      <dgm:t>
        <a:bodyPr/>
        <a:lstStyle/>
        <a:p>
          <a:endParaRPr lang="en-US"/>
        </a:p>
      </dgm:t>
    </dgm:pt>
    <dgm:pt modelId="{66CC0336-4AC3-4C8B-B28A-DDB46ABF9AE7}">
      <dgm:prSet phldrT="[Text]" custT="1"/>
      <dgm:spPr/>
      <dgm:t>
        <a:bodyPr/>
        <a:lstStyle/>
        <a:p>
          <a:r>
            <a:rPr lang="en-US" sz="2400" dirty="0"/>
            <a:t>Leverage resources</a:t>
          </a:r>
        </a:p>
      </dgm:t>
    </dgm:pt>
    <dgm:pt modelId="{15C3DD58-C999-40DC-8DA6-B9930E8030E4}" type="parTrans" cxnId="{B475E00C-8FEC-4C9B-8692-E913DC84B86C}">
      <dgm:prSet/>
      <dgm:spPr/>
      <dgm:t>
        <a:bodyPr/>
        <a:lstStyle/>
        <a:p>
          <a:endParaRPr lang="en-US"/>
        </a:p>
      </dgm:t>
    </dgm:pt>
    <dgm:pt modelId="{13374A6E-0048-43DB-8972-BEBAE9A85033}" type="sibTrans" cxnId="{B475E00C-8FEC-4C9B-8692-E913DC84B86C}">
      <dgm:prSet/>
      <dgm:spPr/>
      <dgm:t>
        <a:bodyPr/>
        <a:lstStyle/>
        <a:p>
          <a:endParaRPr lang="en-US"/>
        </a:p>
      </dgm:t>
    </dgm:pt>
    <dgm:pt modelId="{21F7B4A0-511C-4DC1-BB7F-A050C96FE33D}" type="pres">
      <dgm:prSet presAssocID="{480D120C-3308-4E3D-86A7-F953D22E7FDF}" presName="Name0" presStyleCnt="0">
        <dgm:presLayoutVars>
          <dgm:dir/>
          <dgm:animLvl val="lvl"/>
          <dgm:resizeHandles/>
        </dgm:presLayoutVars>
      </dgm:prSet>
      <dgm:spPr/>
    </dgm:pt>
    <dgm:pt modelId="{82D3B724-BB78-4765-8A41-AD96D606569C}" type="pres">
      <dgm:prSet presAssocID="{8703679C-FBAB-4978-87B9-3AEE7BB316CF}" presName="linNode" presStyleCnt="0"/>
      <dgm:spPr/>
    </dgm:pt>
    <dgm:pt modelId="{A7FC6EAC-D9FD-42B0-8DCA-A183CCF27C43}" type="pres">
      <dgm:prSet presAssocID="{8703679C-FBAB-4978-87B9-3AEE7BB316CF}" presName="parentShp" presStyleLbl="node1" presStyleIdx="0" presStyleCnt="3">
        <dgm:presLayoutVars>
          <dgm:bulletEnabled val="1"/>
        </dgm:presLayoutVars>
      </dgm:prSet>
      <dgm:spPr/>
    </dgm:pt>
    <dgm:pt modelId="{7BE831FB-DF4B-44B5-BBE7-F4AA51692D6D}" type="pres">
      <dgm:prSet presAssocID="{8703679C-FBAB-4978-87B9-3AEE7BB316CF}" presName="childShp" presStyleLbl="bgAccFollowNode1" presStyleIdx="0" presStyleCnt="3" custScaleY="170411">
        <dgm:presLayoutVars>
          <dgm:bulletEnabled val="1"/>
        </dgm:presLayoutVars>
      </dgm:prSet>
      <dgm:spPr/>
    </dgm:pt>
    <dgm:pt modelId="{00D74F00-47DD-4278-89AD-6E1D1C2B67A4}" type="pres">
      <dgm:prSet presAssocID="{ED0F765A-AFA4-4F59-B220-2BE14B9FBCDE}" presName="spacing" presStyleCnt="0"/>
      <dgm:spPr/>
    </dgm:pt>
    <dgm:pt modelId="{983EB294-1106-44DD-8E3E-03D1DC41B459}" type="pres">
      <dgm:prSet presAssocID="{76094843-0136-4644-A13A-7EC22C4D3CF7}" presName="linNode" presStyleCnt="0"/>
      <dgm:spPr/>
    </dgm:pt>
    <dgm:pt modelId="{1092628F-ECB1-4B3B-AF18-19D4C9B380DE}" type="pres">
      <dgm:prSet presAssocID="{76094843-0136-4644-A13A-7EC22C4D3CF7}" presName="parentShp" presStyleLbl="node1" presStyleIdx="1" presStyleCnt="3" custLinFactNeighborX="-1587" custLinFactNeighborY="-17199">
        <dgm:presLayoutVars>
          <dgm:bulletEnabled val="1"/>
        </dgm:presLayoutVars>
      </dgm:prSet>
      <dgm:spPr/>
    </dgm:pt>
    <dgm:pt modelId="{2E2E01D6-4A47-419B-ADC7-CCFF890430F3}" type="pres">
      <dgm:prSet presAssocID="{76094843-0136-4644-A13A-7EC22C4D3CF7}" presName="childShp" presStyleLbl="bgAccFollowNode1" presStyleIdx="1" presStyleCnt="3" custScaleY="133031" custLinFactNeighborX="3933" custLinFactNeighborY="-17199">
        <dgm:presLayoutVars>
          <dgm:bulletEnabled val="1"/>
        </dgm:presLayoutVars>
      </dgm:prSet>
      <dgm:spPr/>
    </dgm:pt>
    <dgm:pt modelId="{B9A4E952-B2AF-4E56-A447-0589E826E328}" type="pres">
      <dgm:prSet presAssocID="{E0C2871B-828B-4937-AE60-FFC4F94640BC}" presName="spacing" presStyleCnt="0"/>
      <dgm:spPr/>
    </dgm:pt>
    <dgm:pt modelId="{F1761133-89E3-4616-810D-7BD1FCCB3A29}" type="pres">
      <dgm:prSet presAssocID="{30AC5281-645E-4A11-B8A3-AB5D3B9B07FE}" presName="linNode" presStyleCnt="0"/>
      <dgm:spPr/>
    </dgm:pt>
    <dgm:pt modelId="{011F93C7-1C97-4C2A-9424-C13C792574CB}" type="pres">
      <dgm:prSet presAssocID="{30AC5281-645E-4A11-B8A3-AB5D3B9B07FE}" presName="parentShp" presStyleLbl="node1" presStyleIdx="2" presStyleCnt="3" custLinFactNeighborY="-20579">
        <dgm:presLayoutVars>
          <dgm:bulletEnabled val="1"/>
        </dgm:presLayoutVars>
      </dgm:prSet>
      <dgm:spPr/>
    </dgm:pt>
    <dgm:pt modelId="{2F1BB878-5BAE-48A7-8F0A-53627E278230}" type="pres">
      <dgm:prSet presAssocID="{30AC5281-645E-4A11-B8A3-AB5D3B9B07FE}" presName="childShp" presStyleLbl="bgAccFollowNode1" presStyleIdx="2" presStyleCnt="3" custScaleY="140557" custLinFactNeighborX="0" custLinFactNeighborY="-26934">
        <dgm:presLayoutVars>
          <dgm:bulletEnabled val="1"/>
        </dgm:presLayoutVars>
      </dgm:prSet>
      <dgm:spPr/>
    </dgm:pt>
  </dgm:ptLst>
  <dgm:cxnLst>
    <dgm:cxn modelId="{1783CD03-9C86-4D4E-A457-B75C466B531B}" type="presOf" srcId="{480D120C-3308-4E3D-86A7-F953D22E7FDF}" destId="{21F7B4A0-511C-4DC1-BB7F-A050C96FE33D}" srcOrd="0" destOrd="0" presId="urn:microsoft.com/office/officeart/2005/8/layout/vList6"/>
    <dgm:cxn modelId="{B475E00C-8FEC-4C9B-8692-E913DC84B86C}" srcId="{30AC5281-645E-4A11-B8A3-AB5D3B9B07FE}" destId="{66CC0336-4AC3-4C8B-B28A-DDB46ABF9AE7}" srcOrd="2" destOrd="0" parTransId="{15C3DD58-C999-40DC-8DA6-B9930E8030E4}" sibTransId="{13374A6E-0048-43DB-8972-BEBAE9A85033}"/>
    <dgm:cxn modelId="{8098D011-0F8F-42B2-9801-3E6C43AB2A6A}" type="presOf" srcId="{30AC5281-645E-4A11-B8A3-AB5D3B9B07FE}" destId="{011F93C7-1C97-4C2A-9424-C13C792574CB}" srcOrd="0" destOrd="0" presId="urn:microsoft.com/office/officeart/2005/8/layout/vList6"/>
    <dgm:cxn modelId="{5624B220-7CAC-4532-A62D-EA1222AF2079}" srcId="{8703679C-FBAB-4978-87B9-3AEE7BB316CF}" destId="{72C406A3-AF86-42DB-8D3B-6A9CAEE6D1BB}" srcOrd="2" destOrd="0" parTransId="{780A0365-84C5-4AEF-8782-A981D673845E}" sibTransId="{15B18317-7926-43D4-A1E6-F2B9CB7318D6}"/>
    <dgm:cxn modelId="{6944DE2A-E34D-4ED2-B28D-1E5A06461659}" srcId="{30AC5281-645E-4A11-B8A3-AB5D3B9B07FE}" destId="{A9A1FBBA-B0DA-4FBA-A5B4-3DA28C6295D9}" srcOrd="1" destOrd="0" parTransId="{FEBD8121-46CA-45E3-810B-4D27C161B25D}" sibTransId="{31108981-B07E-4CBC-9787-95689B2BF2DB}"/>
    <dgm:cxn modelId="{C7B2992E-23D9-4C29-B81D-8180A180811D}" srcId="{76094843-0136-4644-A13A-7EC22C4D3CF7}" destId="{44EE2B9A-17C6-4DDF-BF31-076323FC481E}" srcOrd="0" destOrd="0" parTransId="{EB2D03FB-7CB3-40D3-BB3F-C3C971160AD8}" sibTransId="{C7A1CB7F-DDF5-4826-B7C9-07574AB2A1E7}"/>
    <dgm:cxn modelId="{A4D99D46-FAC1-40E3-8F47-0F63A0B17C15}" type="presOf" srcId="{698C0986-875C-4B3A-9F22-4425DBD77EE8}" destId="{7BE831FB-DF4B-44B5-BBE7-F4AA51692D6D}" srcOrd="0" destOrd="0" presId="urn:microsoft.com/office/officeart/2005/8/layout/vList6"/>
    <dgm:cxn modelId="{80451548-1A99-4C80-8895-65663D85D928}" type="presOf" srcId="{76094843-0136-4644-A13A-7EC22C4D3CF7}" destId="{1092628F-ECB1-4B3B-AF18-19D4C9B380DE}" srcOrd="0" destOrd="0" presId="urn:microsoft.com/office/officeart/2005/8/layout/vList6"/>
    <dgm:cxn modelId="{A86DC048-D76A-4C14-96C3-C0E096B0597F}" srcId="{8703679C-FBAB-4978-87B9-3AEE7BB316CF}" destId="{AB92E9F5-2DDD-456A-B13E-A96F69FE9942}" srcOrd="3" destOrd="0" parTransId="{6928DEA0-78ED-4492-A793-A3CCC3BBB565}" sibTransId="{72093F52-6418-44AB-863B-D3FEE78E496E}"/>
    <dgm:cxn modelId="{9C83194F-C7A4-4C88-ADAF-D513B51FAD9F}" type="presOf" srcId="{8703679C-FBAB-4978-87B9-3AEE7BB316CF}" destId="{A7FC6EAC-D9FD-42B0-8DCA-A183CCF27C43}" srcOrd="0" destOrd="0" presId="urn:microsoft.com/office/officeart/2005/8/layout/vList6"/>
    <dgm:cxn modelId="{614DDB4F-C969-412C-9917-9DDBBFD66254}" srcId="{76094843-0136-4644-A13A-7EC22C4D3CF7}" destId="{CAFCA01C-6218-48D0-9BE8-745E27ABC69A}" srcOrd="1" destOrd="0" parTransId="{D8D03CF6-6812-4078-80DC-5EAA50FAA112}" sibTransId="{2E3DB0A9-64E9-4252-B16A-B11E9D712C1C}"/>
    <dgm:cxn modelId="{F011FC4F-45C3-4440-AF98-A4E7855864EE}" srcId="{480D120C-3308-4E3D-86A7-F953D22E7FDF}" destId="{30AC5281-645E-4A11-B8A3-AB5D3B9B07FE}" srcOrd="2" destOrd="0" parTransId="{B9C036BF-E1B7-480E-BFA2-15D02E273A91}" sibTransId="{0DECF8CA-300A-4129-AF80-166178874C8B}"/>
    <dgm:cxn modelId="{8E9D3754-05AD-42B6-AEFE-C8EBEDEE3B54}" type="presOf" srcId="{66CC0336-4AC3-4C8B-B28A-DDB46ABF9AE7}" destId="{2F1BB878-5BAE-48A7-8F0A-53627E278230}" srcOrd="0" destOrd="2" presId="urn:microsoft.com/office/officeart/2005/8/layout/vList6"/>
    <dgm:cxn modelId="{BC411D85-38FD-4B3A-81AE-D78761B13A84}" type="presOf" srcId="{6FF80AB8-0BD5-4998-93A3-6B54F118A48A}" destId="{7BE831FB-DF4B-44B5-BBE7-F4AA51692D6D}" srcOrd="0" destOrd="1" presId="urn:microsoft.com/office/officeart/2005/8/layout/vList6"/>
    <dgm:cxn modelId="{211A489C-3FB2-40F9-9C2F-6DA7C1E244A3}" type="presOf" srcId="{BF2A434A-C7E7-40F1-BE17-F396FC89B35B}" destId="{2F1BB878-5BAE-48A7-8F0A-53627E278230}" srcOrd="0" destOrd="0" presId="urn:microsoft.com/office/officeart/2005/8/layout/vList6"/>
    <dgm:cxn modelId="{DAB1C6A2-D1E0-4EC0-A61B-B85E4CC3A8BB}" srcId="{8703679C-FBAB-4978-87B9-3AEE7BB316CF}" destId="{698C0986-875C-4B3A-9F22-4425DBD77EE8}" srcOrd="0" destOrd="0" parTransId="{8D968608-E51E-4C60-8EF6-67587FC35179}" sibTransId="{4DAF6192-AA99-480D-AC46-263A064220CA}"/>
    <dgm:cxn modelId="{F0F8BCA9-AC62-4C53-8787-D1C9A352401F}" srcId="{76094843-0136-4644-A13A-7EC22C4D3CF7}" destId="{8A5C905A-23E8-4657-8430-DE5976C80234}" srcOrd="2" destOrd="0" parTransId="{0749B9FE-AA73-4F8F-8875-E6BB41871542}" sibTransId="{265468FB-4601-4B8E-AE6D-8431E9289255}"/>
    <dgm:cxn modelId="{AF8227AC-4B27-403E-95DF-21AD3BFB8D1C}" type="presOf" srcId="{CAFCA01C-6218-48D0-9BE8-745E27ABC69A}" destId="{2E2E01D6-4A47-419B-ADC7-CCFF890430F3}" srcOrd="0" destOrd="1" presId="urn:microsoft.com/office/officeart/2005/8/layout/vList6"/>
    <dgm:cxn modelId="{0B35F1AD-6FAE-40C1-8B59-65D7D6ED9E45}" type="presOf" srcId="{A9A1FBBA-B0DA-4FBA-A5B4-3DA28C6295D9}" destId="{2F1BB878-5BAE-48A7-8F0A-53627E278230}" srcOrd="0" destOrd="1" presId="urn:microsoft.com/office/officeart/2005/8/layout/vList6"/>
    <dgm:cxn modelId="{788E51B6-C384-4E0C-8654-5B8A0F49936B}" srcId="{8703679C-FBAB-4978-87B9-3AEE7BB316CF}" destId="{6FF80AB8-0BD5-4998-93A3-6B54F118A48A}" srcOrd="1" destOrd="0" parTransId="{73FF95D7-39D7-4AEA-BE52-5B0E17BCC6F0}" sibTransId="{14CB296D-E04C-46F0-B3C3-801383EB97D2}"/>
    <dgm:cxn modelId="{062585B7-7EAC-431A-93E2-5303A7ACF0F5}" type="presOf" srcId="{72C406A3-AF86-42DB-8D3B-6A9CAEE6D1BB}" destId="{7BE831FB-DF4B-44B5-BBE7-F4AA51692D6D}" srcOrd="0" destOrd="2" presId="urn:microsoft.com/office/officeart/2005/8/layout/vList6"/>
    <dgm:cxn modelId="{89049FC5-1727-46A2-A010-ADCD6391DF13}" type="presOf" srcId="{AB92E9F5-2DDD-456A-B13E-A96F69FE9942}" destId="{7BE831FB-DF4B-44B5-BBE7-F4AA51692D6D}" srcOrd="0" destOrd="3" presId="urn:microsoft.com/office/officeart/2005/8/layout/vList6"/>
    <dgm:cxn modelId="{2164CFD2-A5F5-411C-B874-C433E81AC1E0}" srcId="{480D120C-3308-4E3D-86A7-F953D22E7FDF}" destId="{76094843-0136-4644-A13A-7EC22C4D3CF7}" srcOrd="1" destOrd="0" parTransId="{D8E6B066-F7E7-4DCC-BD9C-1EEBE5ABB013}" sibTransId="{E0C2871B-828B-4937-AE60-FFC4F94640BC}"/>
    <dgm:cxn modelId="{63F115D5-050D-4B3B-97BB-0FA0FE0A3D42}" type="presOf" srcId="{8A5C905A-23E8-4657-8430-DE5976C80234}" destId="{2E2E01D6-4A47-419B-ADC7-CCFF890430F3}" srcOrd="0" destOrd="2" presId="urn:microsoft.com/office/officeart/2005/8/layout/vList6"/>
    <dgm:cxn modelId="{6A755DDA-99CD-4F27-B3B5-9837FA1DE464}" srcId="{30AC5281-645E-4A11-B8A3-AB5D3B9B07FE}" destId="{BF2A434A-C7E7-40F1-BE17-F396FC89B35B}" srcOrd="0" destOrd="0" parTransId="{C4C8B2C1-DD9A-4F96-886F-4416C73F2D70}" sibTransId="{AED79C7A-3A75-4CD5-AA53-659B8C4CCC58}"/>
    <dgm:cxn modelId="{0B3555E4-02B4-457C-8F05-3C532E1C8F94}" type="presOf" srcId="{44EE2B9A-17C6-4DDF-BF31-076323FC481E}" destId="{2E2E01D6-4A47-419B-ADC7-CCFF890430F3}" srcOrd="0" destOrd="0" presId="urn:microsoft.com/office/officeart/2005/8/layout/vList6"/>
    <dgm:cxn modelId="{0BB74DEA-3046-471E-A183-19936F904E54}" srcId="{480D120C-3308-4E3D-86A7-F953D22E7FDF}" destId="{8703679C-FBAB-4978-87B9-3AEE7BB316CF}" srcOrd="0" destOrd="0" parTransId="{E1670327-546D-4C21-85E6-C439E419B25F}" sibTransId="{ED0F765A-AFA4-4F59-B220-2BE14B9FBCDE}"/>
    <dgm:cxn modelId="{54C61C9F-80B6-49CE-83FF-B90BC1F73CB3}" type="presParOf" srcId="{21F7B4A0-511C-4DC1-BB7F-A050C96FE33D}" destId="{82D3B724-BB78-4765-8A41-AD96D606569C}" srcOrd="0" destOrd="0" presId="urn:microsoft.com/office/officeart/2005/8/layout/vList6"/>
    <dgm:cxn modelId="{0C1048EC-CC0C-49B8-8523-3A701D068B47}" type="presParOf" srcId="{82D3B724-BB78-4765-8A41-AD96D606569C}" destId="{A7FC6EAC-D9FD-42B0-8DCA-A183CCF27C43}" srcOrd="0" destOrd="0" presId="urn:microsoft.com/office/officeart/2005/8/layout/vList6"/>
    <dgm:cxn modelId="{0B0BBE2D-5C51-4838-9D6C-40254F9A0D21}" type="presParOf" srcId="{82D3B724-BB78-4765-8A41-AD96D606569C}" destId="{7BE831FB-DF4B-44B5-BBE7-F4AA51692D6D}" srcOrd="1" destOrd="0" presId="urn:microsoft.com/office/officeart/2005/8/layout/vList6"/>
    <dgm:cxn modelId="{EC324A04-4A84-4BCA-8EAE-DC27BA1E7B8E}" type="presParOf" srcId="{21F7B4A0-511C-4DC1-BB7F-A050C96FE33D}" destId="{00D74F00-47DD-4278-89AD-6E1D1C2B67A4}" srcOrd="1" destOrd="0" presId="urn:microsoft.com/office/officeart/2005/8/layout/vList6"/>
    <dgm:cxn modelId="{B891079B-A406-4FDD-AFAE-E84E72CDA7CA}" type="presParOf" srcId="{21F7B4A0-511C-4DC1-BB7F-A050C96FE33D}" destId="{983EB294-1106-44DD-8E3E-03D1DC41B459}" srcOrd="2" destOrd="0" presId="urn:microsoft.com/office/officeart/2005/8/layout/vList6"/>
    <dgm:cxn modelId="{2E48E0E1-854F-455A-8C30-47FA58CBFCD6}" type="presParOf" srcId="{983EB294-1106-44DD-8E3E-03D1DC41B459}" destId="{1092628F-ECB1-4B3B-AF18-19D4C9B380DE}" srcOrd="0" destOrd="0" presId="urn:microsoft.com/office/officeart/2005/8/layout/vList6"/>
    <dgm:cxn modelId="{CD58B54E-5B91-4353-A234-EE600B34C672}" type="presParOf" srcId="{983EB294-1106-44DD-8E3E-03D1DC41B459}" destId="{2E2E01D6-4A47-419B-ADC7-CCFF890430F3}" srcOrd="1" destOrd="0" presId="urn:microsoft.com/office/officeart/2005/8/layout/vList6"/>
    <dgm:cxn modelId="{2A75FB9F-09B4-4506-843C-75C6F72468BC}" type="presParOf" srcId="{21F7B4A0-511C-4DC1-BB7F-A050C96FE33D}" destId="{B9A4E952-B2AF-4E56-A447-0589E826E328}" srcOrd="3" destOrd="0" presId="urn:microsoft.com/office/officeart/2005/8/layout/vList6"/>
    <dgm:cxn modelId="{5729B68E-038C-436D-BFA7-7B62C72D5071}" type="presParOf" srcId="{21F7B4A0-511C-4DC1-BB7F-A050C96FE33D}" destId="{F1761133-89E3-4616-810D-7BD1FCCB3A29}" srcOrd="4" destOrd="0" presId="urn:microsoft.com/office/officeart/2005/8/layout/vList6"/>
    <dgm:cxn modelId="{8676E926-7314-4252-A034-79F66A2D6F0B}" type="presParOf" srcId="{F1761133-89E3-4616-810D-7BD1FCCB3A29}" destId="{011F93C7-1C97-4C2A-9424-C13C792574CB}" srcOrd="0" destOrd="0" presId="urn:microsoft.com/office/officeart/2005/8/layout/vList6"/>
    <dgm:cxn modelId="{F3B47057-583C-47FB-9D21-92C4F528269D}" type="presParOf" srcId="{F1761133-89E3-4616-810D-7BD1FCCB3A29}" destId="{2F1BB878-5BAE-48A7-8F0A-53627E27823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831FB-DF4B-44B5-BBE7-F4AA51692D6D}">
      <dsp:nvSpPr>
        <dsp:cNvPr id="0" name=""/>
        <dsp:cNvSpPr/>
      </dsp:nvSpPr>
      <dsp:spPr>
        <a:xfrm>
          <a:off x="3018256" y="2067"/>
          <a:ext cx="4521859" cy="1761577"/>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High Standards</a:t>
          </a:r>
        </a:p>
        <a:p>
          <a:pPr marL="228600" lvl="1" indent="-228600" algn="l" defTabSz="1066800">
            <a:lnSpc>
              <a:spcPct val="90000"/>
            </a:lnSpc>
            <a:spcBef>
              <a:spcPct val="0"/>
            </a:spcBef>
            <a:spcAft>
              <a:spcPct val="15000"/>
            </a:spcAft>
            <a:buChar char="•"/>
          </a:pPr>
          <a:r>
            <a:rPr lang="en-US" sz="2400" kern="1200" dirty="0"/>
            <a:t>Whole child</a:t>
          </a:r>
        </a:p>
        <a:p>
          <a:pPr marL="228600" lvl="1" indent="-228600" algn="l" defTabSz="1066800">
            <a:lnSpc>
              <a:spcPct val="90000"/>
            </a:lnSpc>
            <a:spcBef>
              <a:spcPct val="0"/>
            </a:spcBef>
            <a:spcAft>
              <a:spcPct val="15000"/>
            </a:spcAft>
            <a:buChar char="•"/>
          </a:pPr>
          <a:r>
            <a:rPr lang="en-US" sz="2400" kern="1200" dirty="0"/>
            <a:t>Informed risk-taking</a:t>
          </a:r>
        </a:p>
        <a:p>
          <a:pPr marL="228600" lvl="1" indent="-228600" algn="l" defTabSz="1066800">
            <a:lnSpc>
              <a:spcPct val="90000"/>
            </a:lnSpc>
            <a:spcBef>
              <a:spcPct val="0"/>
            </a:spcBef>
            <a:spcAft>
              <a:spcPct val="15000"/>
            </a:spcAft>
            <a:buChar char="•"/>
          </a:pPr>
          <a:r>
            <a:rPr lang="en-US" sz="2400" kern="1200" dirty="0"/>
            <a:t>Accountability</a:t>
          </a:r>
        </a:p>
      </dsp:txBody>
      <dsp:txXfrm>
        <a:off x="3018256" y="222264"/>
        <a:ext cx="3861268" cy="1321183"/>
      </dsp:txXfrm>
    </dsp:sp>
    <dsp:sp modelId="{A7FC6EAC-D9FD-42B0-8DCA-A183CCF27C43}">
      <dsp:nvSpPr>
        <dsp:cNvPr id="0" name=""/>
        <dsp:cNvSpPr/>
      </dsp:nvSpPr>
      <dsp:spPr>
        <a:xfrm>
          <a:off x="3683" y="365995"/>
          <a:ext cx="3014573" cy="103372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Leadership</a:t>
          </a:r>
        </a:p>
      </dsp:txBody>
      <dsp:txXfrm>
        <a:off x="54145" y="416457"/>
        <a:ext cx="2913649" cy="932798"/>
      </dsp:txXfrm>
    </dsp:sp>
    <dsp:sp modelId="{2E2E01D6-4A47-419B-ADC7-CCFF890430F3}">
      <dsp:nvSpPr>
        <dsp:cNvPr id="0" name=""/>
        <dsp:cNvSpPr/>
      </dsp:nvSpPr>
      <dsp:spPr>
        <a:xfrm>
          <a:off x="3021940" y="1689227"/>
          <a:ext cx="4521859" cy="1375171"/>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Collaboration</a:t>
          </a:r>
        </a:p>
        <a:p>
          <a:pPr marL="228600" lvl="1" indent="-228600" algn="l" defTabSz="1066800">
            <a:lnSpc>
              <a:spcPct val="90000"/>
            </a:lnSpc>
            <a:spcBef>
              <a:spcPct val="0"/>
            </a:spcBef>
            <a:spcAft>
              <a:spcPct val="15000"/>
            </a:spcAft>
            <a:buChar char="•"/>
          </a:pPr>
          <a:r>
            <a:rPr lang="en-US" sz="2400" kern="1200" dirty="0"/>
            <a:t>Communication</a:t>
          </a:r>
        </a:p>
        <a:p>
          <a:pPr marL="228600" lvl="1" indent="-228600" algn="l" defTabSz="1066800">
            <a:lnSpc>
              <a:spcPct val="90000"/>
            </a:lnSpc>
            <a:spcBef>
              <a:spcPct val="0"/>
            </a:spcBef>
            <a:spcAft>
              <a:spcPct val="15000"/>
            </a:spcAft>
            <a:buChar char="•"/>
          </a:pPr>
          <a:r>
            <a:rPr lang="en-US" sz="2400" kern="1200" dirty="0"/>
            <a:t>Effective practices</a:t>
          </a:r>
        </a:p>
      </dsp:txBody>
      <dsp:txXfrm>
        <a:off x="3021940" y="1861123"/>
        <a:ext cx="4006170" cy="1031379"/>
      </dsp:txXfrm>
    </dsp:sp>
    <dsp:sp modelId="{1092628F-ECB1-4B3B-AF18-19D4C9B380DE}">
      <dsp:nvSpPr>
        <dsp:cNvPr id="0" name=""/>
        <dsp:cNvSpPr/>
      </dsp:nvSpPr>
      <dsp:spPr>
        <a:xfrm>
          <a:off x="0" y="1859952"/>
          <a:ext cx="3014573" cy="103372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Support</a:t>
          </a:r>
        </a:p>
      </dsp:txBody>
      <dsp:txXfrm>
        <a:off x="50462" y="1910414"/>
        <a:ext cx="2913649" cy="932798"/>
      </dsp:txXfrm>
    </dsp:sp>
    <dsp:sp modelId="{2F1BB878-5BAE-48A7-8F0A-53627E278230}">
      <dsp:nvSpPr>
        <dsp:cNvPr id="0" name=""/>
        <dsp:cNvSpPr/>
      </dsp:nvSpPr>
      <dsp:spPr>
        <a:xfrm>
          <a:off x="3018256" y="3067139"/>
          <a:ext cx="4521859" cy="1452969"/>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Professional</a:t>
          </a:r>
        </a:p>
        <a:p>
          <a:pPr marL="228600" lvl="1" indent="-228600" algn="l" defTabSz="1066800">
            <a:lnSpc>
              <a:spcPct val="90000"/>
            </a:lnSpc>
            <a:spcBef>
              <a:spcPct val="0"/>
            </a:spcBef>
            <a:spcAft>
              <a:spcPct val="15000"/>
            </a:spcAft>
            <a:buChar char="•"/>
          </a:pPr>
          <a:r>
            <a:rPr lang="en-US" sz="2400" kern="1200" dirty="0"/>
            <a:t>Integrity &amp; Honesty</a:t>
          </a:r>
        </a:p>
        <a:p>
          <a:pPr marL="228600" lvl="1" indent="-228600" algn="l" defTabSz="1066800">
            <a:lnSpc>
              <a:spcPct val="90000"/>
            </a:lnSpc>
            <a:spcBef>
              <a:spcPct val="0"/>
            </a:spcBef>
            <a:spcAft>
              <a:spcPct val="15000"/>
            </a:spcAft>
            <a:buChar char="•"/>
          </a:pPr>
          <a:r>
            <a:rPr lang="en-US" sz="2400" kern="1200" dirty="0"/>
            <a:t>Leverage resources</a:t>
          </a:r>
        </a:p>
      </dsp:txBody>
      <dsp:txXfrm>
        <a:off x="3018256" y="3248760"/>
        <a:ext cx="3976996" cy="1089727"/>
      </dsp:txXfrm>
    </dsp:sp>
    <dsp:sp modelId="{011F93C7-1C97-4C2A-9424-C13C792574CB}">
      <dsp:nvSpPr>
        <dsp:cNvPr id="0" name=""/>
        <dsp:cNvSpPr/>
      </dsp:nvSpPr>
      <dsp:spPr>
        <a:xfrm>
          <a:off x="3683" y="3342455"/>
          <a:ext cx="3014573" cy="103372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Service</a:t>
          </a:r>
        </a:p>
      </dsp:txBody>
      <dsp:txXfrm>
        <a:off x="54145" y="3392917"/>
        <a:ext cx="2913649" cy="93279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C8F7FF-59A7-4C14-B64B-A30CD371D11A}" type="datetimeFigureOut">
              <a:rPr lang="en-US" smtClean="0"/>
              <a:t>12/18/2020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6C4265E-6E41-452A-8637-996A46496214}" type="slidenum">
              <a:rPr lang="en-US" smtClean="0"/>
              <a:t>‹#›</a:t>
            </a:fld>
            <a:endParaRPr lang="en-US"/>
          </a:p>
        </p:txBody>
      </p:sp>
    </p:spTree>
    <p:extLst>
      <p:ext uri="{BB962C8B-B14F-4D97-AF65-F5344CB8AC3E}">
        <p14:creationId xmlns:p14="http://schemas.microsoft.com/office/powerpoint/2010/main" val="54154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EB39180-5901-4DD7-BB1E-E5B6C28EC69E}" type="datetimeFigureOut">
              <a:rPr lang="en-US" smtClean="0"/>
              <a:t>12/18/2020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4A6519A-4063-405B-A3BB-6611EBD0C351}" type="slidenum">
              <a:rPr lang="en-US" smtClean="0"/>
              <a:t>‹#›</a:t>
            </a:fld>
            <a:endParaRPr lang="en-US"/>
          </a:p>
        </p:txBody>
      </p:sp>
    </p:spTree>
    <p:extLst>
      <p:ext uri="{BB962C8B-B14F-4D97-AF65-F5344CB8AC3E}">
        <p14:creationId xmlns:p14="http://schemas.microsoft.com/office/powerpoint/2010/main" val="112091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Welcome!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Logistics</a:t>
            </a:r>
            <a:r>
              <a:rPr lang="en-US" sz="1200" kern="1200" baseline="0" dirty="0">
                <a:solidFill>
                  <a:schemeClr val="tx1"/>
                </a:solidFill>
                <a:effectLst/>
                <a:latin typeface="+mn-lt"/>
                <a:ea typeface="+mn-ea"/>
                <a:cs typeface="+mn-cs"/>
              </a:rPr>
              <a:t> and schedule for the training (as applies)</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Trainer &amp; Participant introductions (If you choose, use a line-up activity – for example, line up by your birth month &amp; birth date before brief introductions or another warm-up activity)</a:t>
            </a:r>
          </a:p>
          <a:p>
            <a:pPr mar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indent="0">
              <a:buFont typeface="Arial" panose="020B0604020202020204" pitchFamily="34" charset="0"/>
              <a:buNone/>
            </a:pPr>
            <a:r>
              <a:rPr lang="en-US" sz="1200" kern="1200" baseline="0" dirty="0">
                <a:solidFill>
                  <a:schemeClr val="tx1"/>
                </a:solidFill>
                <a:effectLst/>
                <a:latin typeface="+mn-lt"/>
                <a:ea typeface="+mn-ea"/>
                <a:cs typeface="+mn-cs"/>
              </a:rPr>
              <a:t>“Today, we will be updating what we know about the Office of Educator Effectiveness – which is now the Office of Educator Support &amp; Development. The website for this office is being updated and now provides information and connection to Teacher Support &amp; Development (Novice teacher mentoring and TESS); Leader Support and Development (Beginning administrator mentoring and LEADS); Professional Learning Opportunities (Arkansas Micro-credentialing); Teacher &amp; Principal Leadership; and National Board (NBCT).”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A6519A-4063-405B-A3BB-6611EBD0C351}" type="slidenum">
              <a:rPr lang="en-US" smtClean="0"/>
              <a:t>1</a:t>
            </a:fld>
            <a:endParaRPr lang="en-US" dirty="0"/>
          </a:p>
        </p:txBody>
      </p:sp>
    </p:spTree>
    <p:extLst>
      <p:ext uri="{BB962C8B-B14F-4D97-AF65-F5344CB8AC3E}">
        <p14:creationId xmlns:p14="http://schemas.microsoft.com/office/powerpoint/2010/main" val="585859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Taking time</a:t>
            </a:r>
            <a:r>
              <a:rPr lang="en-US" i="1" baseline="0" dirty="0"/>
              <a:t> for building on the characteristics of effective teachers [previous slide] will benefit all participants as most all participants will be either an Observer or Learner in TESS. However, if administrators are in attendance, you may choose to provide the LEADS Smart Card and design an activity around connections to the LEADS Standards and Functions.</a:t>
            </a:r>
            <a:endParaRPr lang="en-US" i="1" dirty="0"/>
          </a:p>
        </p:txBody>
      </p:sp>
      <p:sp>
        <p:nvSpPr>
          <p:cNvPr id="4" name="Slide Number Placeholder 3"/>
          <p:cNvSpPr>
            <a:spLocks noGrp="1"/>
          </p:cNvSpPr>
          <p:nvPr>
            <p:ph type="sldNum" sz="quarter" idx="10"/>
          </p:nvPr>
        </p:nvSpPr>
        <p:spPr/>
        <p:txBody>
          <a:bodyPr/>
          <a:lstStyle/>
          <a:p>
            <a:fld id="{E4A6519A-4063-405B-A3BB-6611EBD0C351}" type="slidenum">
              <a:rPr lang="en-US" smtClean="0"/>
              <a:t>10</a:t>
            </a:fld>
            <a:endParaRPr lang="en-US"/>
          </a:p>
        </p:txBody>
      </p:sp>
    </p:spTree>
    <p:extLst>
      <p:ext uri="{BB962C8B-B14F-4D97-AF65-F5344CB8AC3E}">
        <p14:creationId xmlns:p14="http://schemas.microsoft.com/office/powerpoint/2010/main" val="128861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Informing the work of Arkansas ESSA,</a:t>
            </a:r>
            <a:r>
              <a:rPr lang="en-US" baseline="0" dirty="0"/>
              <a:t> t</a:t>
            </a:r>
            <a:r>
              <a:rPr lang="en-US" dirty="0"/>
              <a:t>he ADE identified the following equity gaps through data analysis for the Equitable Access to Effective Educators Plan, which is consistent with data from the 2015-2016 school year: </a:t>
            </a:r>
          </a:p>
          <a:p>
            <a:r>
              <a:rPr lang="en-US" dirty="0"/>
              <a:t>• Students in high poverty and high minority schools are more likely to have an inexperienced teacher than students in low poverty and low minority schools. </a:t>
            </a:r>
          </a:p>
          <a:p>
            <a:r>
              <a:rPr lang="en-US" dirty="0"/>
              <a:t>• Students in high poverty schools are more likely to have an out-of-field teacher than students in low poverty schools. </a:t>
            </a:r>
          </a:p>
          <a:p>
            <a:r>
              <a:rPr lang="en-US" dirty="0"/>
              <a:t>• Students in high poverty and high minority schools are more likely to have an unqualified teacher than students in low poverty and low minority schools. </a:t>
            </a:r>
          </a:p>
          <a:p>
            <a:r>
              <a:rPr lang="en-US" dirty="0"/>
              <a:t>• There is a higher rate of turnover (as measured by the occurrence rate of inexperienced teachers) in high minority schools based on data for the last five years for average number of inexperienced teachers per school per year. </a:t>
            </a:r>
          </a:p>
          <a:p>
            <a:r>
              <a:rPr lang="en-US" dirty="0"/>
              <a:t>• More recent teacher attrition data show teachers leave HP and HM schools at a higher rate than teachers at LP and LM schools. Teachers at HP and HM schools also leave at a rate greater than the state average, while teachers in LP and LM schools left at a lower rate than the state average.</a:t>
            </a:r>
          </a:p>
        </p:txBody>
      </p:sp>
      <p:sp>
        <p:nvSpPr>
          <p:cNvPr id="4" name="Slide Number Placeholder 3"/>
          <p:cNvSpPr>
            <a:spLocks noGrp="1"/>
          </p:cNvSpPr>
          <p:nvPr>
            <p:ph type="sldNum" sz="quarter" idx="10"/>
          </p:nvPr>
        </p:nvSpPr>
        <p:spPr/>
        <p:txBody>
          <a:bodyPr/>
          <a:lstStyle/>
          <a:p>
            <a:fld id="{E4A6519A-4063-405B-A3BB-6611EBD0C351}" type="slidenum">
              <a:rPr lang="en-US" smtClean="0"/>
              <a:t>11</a:t>
            </a:fld>
            <a:endParaRPr lang="en-US"/>
          </a:p>
        </p:txBody>
      </p:sp>
    </p:spTree>
    <p:extLst>
      <p:ext uri="{BB962C8B-B14F-4D97-AF65-F5344CB8AC3E}">
        <p14:creationId xmlns:p14="http://schemas.microsoft.com/office/powerpoint/2010/main" val="11619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share this information as time allows</a:t>
            </a:r>
            <a:r>
              <a:rPr lang="en-US" i="1" baseline="0" dirty="0"/>
              <a:t> and as appropriate for participants.</a:t>
            </a:r>
          </a:p>
          <a:p>
            <a:endParaRPr lang="en-US" i="1" dirty="0"/>
          </a:p>
          <a:p>
            <a:r>
              <a:rPr lang="en-US" dirty="0"/>
              <a:t>Arkansas needs increased Instructional Capacity for Student-Focused Instruction. Beginning with the 2018-2019 school year, the Department will implement an </a:t>
            </a:r>
            <a:r>
              <a:rPr lang="en-US" i="1" u="sng" dirty="0"/>
              <a:t>Educator Career Continuum </a:t>
            </a:r>
            <a:r>
              <a:rPr lang="en-US" dirty="0"/>
              <a:t>designed to provide teacher support</a:t>
            </a:r>
            <a:r>
              <a:rPr lang="en-US" baseline="0" dirty="0"/>
              <a:t> and development needed to recruit new teachers into the profession and provide opportunities for teachers to grow into new roles for leadership and outstanding achievement as effective teachers without leaving teaching. As an educator moves along the career continuum, the opportunities for professional growth and learning increase, as does the recognition of a high level of accomplishment. Through this work, we will enhance the attraction to teaching and strengthen the educator workforce.</a:t>
            </a:r>
          </a:p>
          <a:p>
            <a:endParaRPr lang="en-US" baseline="0" dirty="0"/>
          </a:p>
          <a:p>
            <a:r>
              <a:rPr lang="en-US" dirty="0"/>
              <a:t>As funding is available, the ADE will seek to use funds to provide training and technical assistance for up to 10 Title I schools to implement the </a:t>
            </a:r>
            <a:r>
              <a:rPr lang="en-US" i="1" u="sng" dirty="0"/>
              <a:t>Opportunity Culture </a:t>
            </a:r>
            <a:r>
              <a:rPr lang="en-US" dirty="0"/>
              <a:t>model (http://opportunityculture.org/) during the 2018–2019 school year. This new school model provides the structure for schools to take an innovative approach to extend the reach of excellent teachers as LEAs adopt team-based teaching models that extend the reach of excellent teachers to more students, and assume responsibility for those students’ outcomes, pay team leaders more from sustainable sources, and ensure that all teachers have daily support to improve. Opportunity culture schools can take advantage of opportunities to recruit and prepare new teachers with paid residencies and multi-school leader roles for greater impact. New and marginal teachers work with expert master teachers, maximizing talent by encouraging teacher leaders to take on challenging assignments to reach more students, and develop new and marginal teachers to become more effective. </a:t>
            </a:r>
          </a:p>
          <a:p>
            <a:endParaRPr lang="en-US" baseline="0" dirty="0"/>
          </a:p>
          <a:p>
            <a:r>
              <a:rPr lang="en-US" i="1" u="sng" baseline="0" dirty="0"/>
              <a:t>Novice Teacher Mentoring </a:t>
            </a:r>
            <a:r>
              <a:rPr lang="en-US" baseline="0" dirty="0"/>
              <a:t>will be overseen by Educational Cooperatives during the 2017-2018 school year. There will be additional support provided focused on identified needs of beginning educators which will provide unique learning opportunities.</a:t>
            </a:r>
          </a:p>
          <a:p>
            <a:endParaRPr lang="en-US" baseline="0" dirty="0"/>
          </a:p>
          <a:p>
            <a:r>
              <a:rPr lang="en-US" baseline="0" dirty="0"/>
              <a:t>There will be a </a:t>
            </a:r>
            <a:r>
              <a:rPr lang="en-US" i="1" u="sng" baseline="0" dirty="0"/>
              <a:t>Novice Teacher Quest </a:t>
            </a:r>
            <a:r>
              <a:rPr lang="en-US" baseline="0" dirty="0"/>
              <a:t>following the format of the new ADE Leadership Quest begun last year. </a:t>
            </a:r>
          </a:p>
          <a:p>
            <a:endParaRPr lang="en-US" baseline="0" dirty="0"/>
          </a:p>
          <a:p>
            <a:r>
              <a:rPr lang="en-US" baseline="0" dirty="0"/>
              <a:t>Student-focused learning is for ALL students- and for the first time ever, we are guided to provide the best possible environment for learners who have exceptional skills in one or more area – through new Gifted and Talented Professional Development. </a:t>
            </a:r>
          </a:p>
          <a:p>
            <a:endParaRPr lang="en-US" baseline="0" dirty="0"/>
          </a:p>
          <a:p>
            <a:r>
              <a:rPr lang="en-US" baseline="0" dirty="0"/>
              <a:t>The challenges are exciting and encouraging our best effort in our work for the sake of all Arkansas students!</a:t>
            </a:r>
          </a:p>
          <a:p>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12</a:t>
            </a:fld>
            <a:endParaRPr lang="en-US"/>
          </a:p>
        </p:txBody>
      </p:sp>
    </p:spTree>
    <p:extLst>
      <p:ext uri="{BB962C8B-B14F-4D97-AF65-F5344CB8AC3E}">
        <p14:creationId xmlns:p14="http://schemas.microsoft.com/office/powerpoint/2010/main" val="4028899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Please share this information as time allows</a:t>
            </a:r>
            <a:r>
              <a:rPr lang="en-US" i="1" baseline="0" dirty="0"/>
              <a:t> and as appropriate for participants.</a:t>
            </a:r>
          </a:p>
          <a:p>
            <a:r>
              <a:rPr lang="en-US" dirty="0"/>
              <a:t>To promote communication and collaboration to ensure that all students have equitable access to effective teachers and leaders, the ADE will work within its 15 educational service cooperatives and support structures within Pulaski County to establish equity labs. </a:t>
            </a:r>
            <a:r>
              <a:rPr lang="en-US" i="1" u="sng" dirty="0"/>
              <a:t>Equity labs </a:t>
            </a:r>
            <a:r>
              <a:rPr lang="en-US" dirty="0"/>
              <a:t>will provide a structure for regional meetings to support implementation planning and provide opportunities for stakeholders to:  </a:t>
            </a:r>
          </a:p>
          <a:p>
            <a:pPr marL="171450" indent="-171450">
              <a:buFont typeface="Arial" panose="020B0604020202020204" pitchFamily="34" charset="0"/>
              <a:buChar char="•"/>
            </a:pPr>
            <a:r>
              <a:rPr lang="en-US" dirty="0"/>
              <a:t>Discuss approaches to ensuring equitable access to effective educators; </a:t>
            </a:r>
          </a:p>
          <a:p>
            <a:pPr marL="171450" indent="-171450">
              <a:buFont typeface="Arial" panose="020B0604020202020204" pitchFamily="34" charset="0"/>
              <a:buChar char="•"/>
            </a:pPr>
            <a:r>
              <a:rPr lang="en-US" dirty="0"/>
              <a:t>Develop communities of practice to explore common implementation challenges and share best practices on data use and analysis, rural access issues, stakeholder engagement, and policies and programs; </a:t>
            </a:r>
          </a:p>
          <a:p>
            <a:pPr marL="171450" indent="-171450">
              <a:buFont typeface="Arial" panose="020B0604020202020204" pitchFamily="34" charset="0"/>
              <a:buChar char="•"/>
            </a:pPr>
            <a:r>
              <a:rPr lang="en-US" dirty="0"/>
              <a:t>Identify tools and resources to support implementation planning, ongoing stakeholder engagement and communication, supporting local educational agencies (LEAs) in implementing local strategies, and monitoring and reporting progress; and </a:t>
            </a:r>
          </a:p>
          <a:p>
            <a:pPr marL="171450" indent="-171450">
              <a:buFont typeface="Arial" panose="020B0604020202020204" pitchFamily="34" charset="0"/>
              <a:buChar char="•"/>
            </a:pPr>
            <a:r>
              <a:rPr lang="en-US" dirty="0"/>
              <a:t>Share state specific support available to address equity gaps.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As the state has examined its educator workforce needs, stakeholders are realizing the importance of </a:t>
            </a:r>
            <a:r>
              <a:rPr lang="en-US" i="1" u="sng" dirty="0"/>
              <a:t>“Grow Your Own” </a:t>
            </a:r>
            <a:r>
              <a:rPr lang="en-US" dirty="0"/>
              <a:t>initiatives to cultivate local talent and create pathways to the educator profession with early career experience and extending support through college into the workforce. Arkansas’s districts have expanded the </a:t>
            </a:r>
            <a:r>
              <a:rPr lang="en-US" i="1" u="sng" dirty="0"/>
              <a:t>Teacher Cadet </a:t>
            </a:r>
            <a:r>
              <a:rPr lang="en-US" dirty="0"/>
              <a:t>program to more than 38 districts with participating high schools for the 2017–2018 school year with more than 450 students involved. Next year, an additional 21 schools will participate with an expected additional 250 students. The state has recently partnered with </a:t>
            </a:r>
            <a:r>
              <a:rPr lang="en-US" i="1" u="sng" dirty="0"/>
              <a:t>Educators Rising </a:t>
            </a:r>
            <a:r>
              <a:rPr lang="en-US" dirty="0"/>
              <a:t>(https://www.educatorsrising.org/) to provide high school students with hands-on Arkansas State ESSA Plan Draft Published: May 22, 2017 85 teaching experience, sustain their interest in the profession, and help them cultivate the skills they need to be successful educators. Partnering with the state’s institutions of higher education educator preparation programs, Educators Rising will be the umbrella for all recruitment initiatives, providing resources through a strong network of supports, with the goal of growing the next generation of teacher. Teachers who have a higher degree of cultural competency are more likely to remain in the school. </a:t>
            </a:r>
          </a:p>
        </p:txBody>
      </p:sp>
      <p:sp>
        <p:nvSpPr>
          <p:cNvPr id="4" name="Slide Number Placeholder 3"/>
          <p:cNvSpPr>
            <a:spLocks noGrp="1"/>
          </p:cNvSpPr>
          <p:nvPr>
            <p:ph type="sldNum" sz="quarter" idx="10"/>
          </p:nvPr>
        </p:nvSpPr>
        <p:spPr/>
        <p:txBody>
          <a:bodyPr/>
          <a:lstStyle/>
          <a:p>
            <a:fld id="{E4A6519A-4063-405B-A3BB-6611EBD0C351}" type="slidenum">
              <a:rPr lang="en-US" smtClean="0"/>
              <a:t>13</a:t>
            </a:fld>
            <a:endParaRPr lang="en-US"/>
          </a:p>
        </p:txBody>
      </p:sp>
    </p:spTree>
    <p:extLst>
      <p:ext uri="{BB962C8B-B14F-4D97-AF65-F5344CB8AC3E}">
        <p14:creationId xmlns:p14="http://schemas.microsoft.com/office/powerpoint/2010/main" val="2275766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www.Arkansased.gov</a:t>
            </a:r>
            <a:r>
              <a:rPr lang="en-US" i="1" u="sng" baseline="0" dirty="0"/>
              <a:t> </a:t>
            </a:r>
          </a:p>
          <a:p>
            <a:endParaRPr lang="en-US" i="1" u="sng" dirty="0"/>
          </a:p>
        </p:txBody>
      </p:sp>
      <p:sp>
        <p:nvSpPr>
          <p:cNvPr id="4" name="Slide Number Placeholder 3"/>
          <p:cNvSpPr>
            <a:spLocks noGrp="1"/>
          </p:cNvSpPr>
          <p:nvPr>
            <p:ph type="sldNum" sz="quarter" idx="10"/>
          </p:nvPr>
        </p:nvSpPr>
        <p:spPr/>
        <p:txBody>
          <a:bodyPr/>
          <a:lstStyle/>
          <a:p>
            <a:fld id="{E4A6519A-4063-405B-A3BB-6611EBD0C351}" type="slidenum">
              <a:rPr lang="en-US" smtClean="0"/>
              <a:t>14</a:t>
            </a:fld>
            <a:endParaRPr lang="en-US"/>
          </a:p>
        </p:txBody>
      </p:sp>
    </p:spTree>
    <p:extLst>
      <p:ext uri="{BB962C8B-B14F-4D97-AF65-F5344CB8AC3E}">
        <p14:creationId xmlns:p14="http://schemas.microsoft.com/office/powerpoint/2010/main" val="1686986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KaganOnline.com:</a:t>
            </a:r>
          </a:p>
          <a:p>
            <a:r>
              <a:rPr lang="en-US" dirty="0"/>
              <a:t>Numbered Heads Together</a:t>
            </a:r>
          </a:p>
          <a:p>
            <a:r>
              <a:rPr lang="en-US" dirty="0"/>
              <a:t>[Standing for this is a good physical change</a:t>
            </a:r>
            <a:r>
              <a:rPr lang="en-US" baseline="0" dirty="0"/>
              <a:t> for participants who have been sitting.]</a:t>
            </a:r>
            <a:endParaRPr lang="en-US" dirty="0"/>
          </a:p>
          <a:p>
            <a:pPr marL="228600" indent="-228600">
              <a:buAutoNum type="arabicPeriod"/>
            </a:pPr>
            <a:r>
              <a:rPr lang="en-US" dirty="0"/>
              <a:t>GROUP participants (number off or all self-grouping).</a:t>
            </a:r>
          </a:p>
          <a:p>
            <a:pPr marL="228600" indent="-228600">
              <a:buAutoNum type="arabicPeriod"/>
            </a:pPr>
            <a:r>
              <a:rPr lang="en-US" dirty="0"/>
              <a:t>Present</a:t>
            </a:r>
            <a:r>
              <a:rPr lang="en-US" baseline="0" dirty="0"/>
              <a:t> the question – ALLOW think time.</a:t>
            </a:r>
          </a:p>
          <a:p>
            <a:pPr marL="228600" indent="-228600">
              <a:buAutoNum type="arabicPeriod"/>
            </a:pPr>
            <a:r>
              <a:rPr lang="en-US" baseline="0" dirty="0"/>
              <a:t>Groups put HEADS TOGETHER and SHARE.</a:t>
            </a:r>
          </a:p>
          <a:p>
            <a:pPr marL="228600" indent="-228600">
              <a:buAutoNum type="arabicPeriod"/>
            </a:pPr>
            <a:r>
              <a:rPr lang="en-US" baseline="0" dirty="0"/>
              <a:t>Have 1 person from each group REPORT from the group discussion.</a:t>
            </a:r>
          </a:p>
          <a:p>
            <a:pPr marL="228600" indent="-228600">
              <a:buAutoNum type="arabicPeriod"/>
            </a:pPr>
            <a:r>
              <a:rPr lang="en-US" baseline="0" dirty="0"/>
              <a:t>Next Step: Move on or allow brief whole group discussion.</a:t>
            </a:r>
          </a:p>
          <a:p>
            <a:pPr marL="228600" indent="-228600">
              <a:buAutoNum type="arabicPeriod"/>
            </a:pPr>
            <a:endParaRPr lang="en-US" baseline="0" dirty="0"/>
          </a:p>
          <a:p>
            <a:pPr marL="0" indent="0">
              <a:buNone/>
            </a:pPr>
            <a:r>
              <a:rPr lang="en-US" baseline="0" dirty="0"/>
              <a:t>Possible topics may arise: New Curriculums, New Assessments, Teacher evaluation controversies, tightening finances, Reform agendas from those outside the school system</a:t>
            </a:r>
            <a:endParaRPr lang="en-US" dirty="0"/>
          </a:p>
          <a:p>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15</a:t>
            </a:fld>
            <a:endParaRPr lang="en-US"/>
          </a:p>
        </p:txBody>
      </p:sp>
    </p:spTree>
    <p:extLst>
      <p:ext uri="{BB962C8B-B14F-4D97-AF65-F5344CB8AC3E}">
        <p14:creationId xmlns:p14="http://schemas.microsoft.com/office/powerpoint/2010/main" val="532595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Numbered Heads Together procedure.</a:t>
            </a:r>
          </a:p>
          <a:p>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16</a:t>
            </a:fld>
            <a:endParaRPr lang="en-US"/>
          </a:p>
        </p:txBody>
      </p:sp>
    </p:spTree>
    <p:extLst>
      <p:ext uri="{BB962C8B-B14F-4D97-AF65-F5344CB8AC3E}">
        <p14:creationId xmlns:p14="http://schemas.microsoft.com/office/powerpoint/2010/main" val="387200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Numbered Heads Together procedure.</a:t>
            </a:r>
          </a:p>
          <a:p>
            <a:endParaRPr lang="en-US" dirty="0"/>
          </a:p>
          <a:p>
            <a:r>
              <a:rPr lang="en-US" dirty="0"/>
              <a:t>To</a:t>
            </a:r>
            <a:r>
              <a:rPr lang="en-US" baseline="0" dirty="0"/>
              <a:t> summarize this activity you might want to share or ask participants to share positive experiences with teachers solving problems in classrooms and schools. </a:t>
            </a:r>
            <a:endParaRPr lang="en-US" dirty="0"/>
          </a:p>
          <a:p>
            <a:endParaRPr lang="en-US" dirty="0"/>
          </a:p>
          <a:p>
            <a:r>
              <a:rPr lang="en-US" dirty="0"/>
              <a:t>Thoughts on Teacher Leadership used for this Brain-Break</a:t>
            </a:r>
            <a:r>
              <a:rPr lang="en-US" baseline="0" dirty="0"/>
              <a:t> are from:</a:t>
            </a:r>
          </a:p>
          <a:p>
            <a:r>
              <a:rPr lang="en-US" baseline="0" dirty="0"/>
              <a:t>Educational Leadership, October 2013/Volume 71/Number 2</a:t>
            </a:r>
          </a:p>
          <a:p>
            <a:r>
              <a:rPr lang="en-US" b="1" baseline="0" dirty="0"/>
              <a:t>Leveraging Teacher Leadership</a:t>
            </a:r>
          </a:p>
          <a:p>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17</a:t>
            </a:fld>
            <a:endParaRPr lang="en-US"/>
          </a:p>
        </p:txBody>
      </p:sp>
    </p:spTree>
    <p:extLst>
      <p:ext uri="{BB962C8B-B14F-4D97-AF65-F5344CB8AC3E}">
        <p14:creationId xmlns:p14="http://schemas.microsoft.com/office/powerpoint/2010/main" val="3866878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18</a:t>
            </a:fld>
            <a:endParaRPr lang="en-US"/>
          </a:p>
        </p:txBody>
      </p:sp>
    </p:spTree>
    <p:extLst>
      <p:ext uri="{BB962C8B-B14F-4D97-AF65-F5344CB8AC3E}">
        <p14:creationId xmlns:p14="http://schemas.microsoft.com/office/powerpoint/2010/main" val="2953081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revisions to the TESS statute promote:</a:t>
            </a:r>
          </a:p>
          <a:p>
            <a:pPr marL="228600" indent="-228600">
              <a:buAutoNum type="arabicPeriod"/>
            </a:pPr>
            <a:r>
              <a:rPr lang="en-US" dirty="0"/>
              <a:t>Greater flexibility and local decision-making</a:t>
            </a:r>
          </a:p>
          <a:p>
            <a:pPr marL="228600" indent="-228600">
              <a:buAutoNum type="arabicPeriod"/>
            </a:pPr>
            <a:r>
              <a:rPr lang="en-US" dirty="0"/>
              <a:t>Self-advocacy</a:t>
            </a:r>
          </a:p>
          <a:p>
            <a:pPr marL="228600" indent="-228600">
              <a:buAutoNum type="arabicPeriod"/>
            </a:pPr>
            <a:r>
              <a:rPr lang="en-US" dirty="0"/>
              <a:t>Connecting</a:t>
            </a:r>
            <a:r>
              <a:rPr lang="en-US" baseline="0" dirty="0"/>
              <a:t> professional growth outcomes to personized and competency-based professional learning opportunities.</a:t>
            </a:r>
          </a:p>
          <a:p>
            <a:pPr marL="228600" indent="-228600">
              <a:buAutoNum type="arabicPeriod"/>
            </a:pP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19</a:t>
            </a:fld>
            <a:endParaRPr lang="en-US"/>
          </a:p>
        </p:txBody>
      </p:sp>
    </p:spTree>
    <p:extLst>
      <p:ext uri="{BB962C8B-B14F-4D97-AF65-F5344CB8AC3E}">
        <p14:creationId xmlns:p14="http://schemas.microsoft.com/office/powerpoint/2010/main" val="12631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kindergarten to post-secondary, every child deserves to</a:t>
            </a:r>
            <a:r>
              <a:rPr lang="en-US" baseline="0" dirty="0"/>
              <a:t> be surrounded by a team of excellent educators every year.</a:t>
            </a:r>
          </a:p>
          <a:p>
            <a:r>
              <a:rPr lang="en-US" baseline="0" dirty="0"/>
              <a:t>Ensuring Equitable Access in Arkansas Schools is part of a larger initiative across the United States designed to move America toward the day when every student in every public school is taught by excellent educators. The Arkansas Department of Education is committed to assisting school districts with finding excellent educators. This process involved attracting high quality candidates to the profession, providing rigorous and relevant preparation, supporting educators to maximize effectiveness and extending opportunities to retain the best teachers.</a:t>
            </a:r>
          </a:p>
          <a:p>
            <a:r>
              <a:rPr lang="en-US" baseline="0" dirty="0"/>
              <a:t>ADE has begun a new internal process with the purpose of creating focus on the most important contributions to the education of all Arkansas students, as well as organizing and documenting systemic accountability in the work of all those employed by or representing the Department. </a:t>
            </a:r>
          </a:p>
          <a:p>
            <a:r>
              <a:rPr lang="en-US" baseline="0" dirty="0"/>
              <a:t>This work is the ADE Vision for Excellence in Education and includes elements of a traditional improvement plan. </a:t>
            </a:r>
          </a:p>
          <a:p>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2</a:t>
            </a:fld>
            <a:endParaRPr lang="en-US"/>
          </a:p>
        </p:txBody>
      </p:sp>
    </p:spTree>
    <p:extLst>
      <p:ext uri="{BB962C8B-B14F-4D97-AF65-F5344CB8AC3E}">
        <p14:creationId xmlns:p14="http://schemas.microsoft.com/office/powerpoint/2010/main" val="383890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“Formative” years are for support and professional growth through</a:t>
            </a:r>
          </a:p>
          <a:p>
            <a:r>
              <a:rPr lang="en-US" sz="1200" b="0" i="0" u="none" strike="noStrike" kern="1200" baseline="0" dirty="0">
                <a:solidFill>
                  <a:schemeClr val="tx1"/>
                </a:solidFill>
                <a:latin typeface="+mn-lt"/>
                <a:ea typeface="+mn-ea"/>
                <a:cs typeface="+mn-cs"/>
              </a:rPr>
              <a:t>personalized, competency-based professional learning opportunities</a:t>
            </a:r>
          </a:p>
          <a:p>
            <a:r>
              <a:rPr lang="en-US" sz="1200" b="0" i="0" u="none" strike="noStrike" kern="1200" baseline="0" dirty="0">
                <a:solidFill>
                  <a:schemeClr val="tx1"/>
                </a:solidFill>
                <a:latin typeface="+mn-lt"/>
                <a:ea typeface="+mn-ea"/>
                <a:cs typeface="+mn-cs"/>
              </a:rPr>
              <a:t>that aligns to the professional growth plan</a:t>
            </a:r>
          </a:p>
          <a:p>
            <a:r>
              <a:rPr lang="en-US" sz="1200" b="0" i="0" u="none" strike="noStrike" kern="1200" baseline="0" dirty="0">
                <a:solidFill>
                  <a:schemeClr val="tx1"/>
                </a:solidFill>
                <a:latin typeface="+mn-lt"/>
                <a:ea typeface="+mn-ea"/>
                <a:cs typeface="+mn-cs"/>
              </a:rPr>
              <a:t>• Allows for professional learning through team collaboration, self-directed</a:t>
            </a:r>
          </a:p>
          <a:p>
            <a:r>
              <a:rPr lang="en-US" sz="1200" b="0" i="0" u="none" strike="noStrike" kern="1200" baseline="0" dirty="0">
                <a:solidFill>
                  <a:schemeClr val="tx1"/>
                </a:solidFill>
                <a:latin typeface="+mn-lt"/>
                <a:ea typeface="+mn-ea"/>
                <a:cs typeface="+mn-cs"/>
              </a:rPr>
              <a:t>research, or competency-based credentialing</a:t>
            </a:r>
          </a:p>
          <a:p>
            <a:r>
              <a:rPr lang="en-US" sz="1200" b="0" i="0" u="none" strike="noStrike" kern="1200" baseline="0" dirty="0">
                <a:solidFill>
                  <a:schemeClr val="tx1"/>
                </a:solidFill>
                <a:latin typeface="+mn-lt"/>
                <a:ea typeface="+mn-ea"/>
                <a:cs typeface="+mn-cs"/>
              </a:rPr>
              <a:t>• No overall annual rating required in interim years</a:t>
            </a:r>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20</a:t>
            </a:fld>
            <a:endParaRPr lang="en-US"/>
          </a:p>
        </p:txBody>
      </p:sp>
    </p:spTree>
    <p:extLst>
      <p:ext uri="{BB962C8B-B14F-4D97-AF65-F5344CB8AC3E}">
        <p14:creationId xmlns:p14="http://schemas.microsoft.com/office/powerpoint/2010/main" val="1697079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Permissive language allows for more flexibility in the number and naming of performance ratings for possible future rubric changes. Allows for different ratings for novice teachers that are more affirming ratings as the teachers progress in their growth.</a:t>
            </a:r>
          </a:p>
          <a:p>
            <a:r>
              <a:rPr lang="en-US" sz="1200" b="0" i="0" u="none" strike="noStrike" kern="1200" baseline="0" dirty="0">
                <a:solidFill>
                  <a:schemeClr val="tx1"/>
                </a:solidFill>
                <a:latin typeface="+mn-lt"/>
                <a:ea typeface="+mn-ea"/>
                <a:cs typeface="+mn-cs"/>
              </a:rPr>
              <a:t>• No domain level ratings, but instead one overall rating.</a:t>
            </a:r>
          </a:p>
          <a:p>
            <a:r>
              <a:rPr lang="en-US" sz="1200" b="0" i="0" u="none" strike="noStrike" kern="1200" baseline="0" dirty="0">
                <a:solidFill>
                  <a:schemeClr val="tx1"/>
                </a:solidFill>
                <a:latin typeface="+mn-lt"/>
                <a:ea typeface="+mn-ea"/>
                <a:cs typeface="+mn-cs"/>
              </a:rPr>
              <a:t>• Uses multiple measures as evidence of teacher’s practice: direct observation, indirect observation, artifacts, data</a:t>
            </a:r>
          </a:p>
          <a:p>
            <a:r>
              <a:rPr lang="en-US" sz="1200" b="0" i="0" u="none" strike="noStrike" kern="1200" baseline="0" dirty="0">
                <a:solidFill>
                  <a:schemeClr val="tx1"/>
                </a:solidFill>
                <a:latin typeface="+mn-lt"/>
                <a:ea typeface="+mn-ea"/>
                <a:cs typeface="+mn-cs"/>
              </a:rPr>
              <a:t>• All evidence contributes to ONE overall summative rating (student growth is demonstrated through multiple measures using artifacts and evidence embedded throughout the domains; is not just one component)</a:t>
            </a:r>
          </a:p>
          <a:p>
            <a:r>
              <a:rPr lang="en-US" sz="1200" b="0" i="0" u="none" strike="noStrike" kern="1200" baseline="0" dirty="0">
                <a:solidFill>
                  <a:schemeClr val="tx1"/>
                </a:solidFill>
                <a:latin typeface="+mn-lt"/>
                <a:ea typeface="+mn-ea"/>
                <a:cs typeface="+mn-cs"/>
              </a:rPr>
              <a:t>• School district, teachers determine what constitutes artifacts and other evidence</a:t>
            </a:r>
          </a:p>
          <a:p>
            <a:r>
              <a:rPr lang="en-US" sz="1200" b="0" i="0" u="none" strike="noStrike" kern="1200" baseline="0" dirty="0">
                <a:solidFill>
                  <a:schemeClr val="tx1"/>
                </a:solidFill>
                <a:latin typeface="+mn-lt"/>
                <a:ea typeface="+mn-ea"/>
                <a:cs typeface="+mn-cs"/>
              </a:rPr>
              <a:t>• May use NBCT work, peer observations, student surveys as part of evidence.</a:t>
            </a:r>
          </a:p>
        </p:txBody>
      </p:sp>
      <p:sp>
        <p:nvSpPr>
          <p:cNvPr id="4" name="Slide Number Placeholder 3"/>
          <p:cNvSpPr>
            <a:spLocks noGrp="1"/>
          </p:cNvSpPr>
          <p:nvPr>
            <p:ph type="sldNum" sz="quarter" idx="10"/>
          </p:nvPr>
        </p:nvSpPr>
        <p:spPr/>
        <p:txBody>
          <a:bodyPr/>
          <a:lstStyle/>
          <a:p>
            <a:fld id="{E4A6519A-4063-405B-A3BB-6611EBD0C351}" type="slidenum">
              <a:rPr lang="en-US" smtClean="0"/>
              <a:t>21</a:t>
            </a:fld>
            <a:endParaRPr lang="en-US"/>
          </a:p>
        </p:txBody>
      </p:sp>
    </p:spTree>
    <p:extLst>
      <p:ext uri="{BB962C8B-B14F-4D97-AF65-F5344CB8AC3E}">
        <p14:creationId xmlns:p14="http://schemas.microsoft.com/office/powerpoint/2010/main" val="620301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sng" strike="noStrike" kern="1200" baseline="0" dirty="0">
                <a:solidFill>
                  <a:schemeClr val="tx1"/>
                </a:solidFill>
                <a:latin typeface="+mn-lt"/>
                <a:ea typeface="+mn-ea"/>
                <a:cs typeface="+mn-cs"/>
              </a:rPr>
              <a:t>To clarify: </a:t>
            </a:r>
            <a:r>
              <a:rPr lang="en-US" sz="1200" b="0" i="1" u="none" strike="noStrike" kern="1200" baseline="0" dirty="0">
                <a:solidFill>
                  <a:schemeClr val="tx1"/>
                </a:solidFill>
                <a:latin typeface="+mn-lt"/>
                <a:ea typeface="+mn-ea"/>
                <a:cs typeface="+mn-cs"/>
              </a:rPr>
              <a:t>ADE does not require Novice and Probationary Teachers to have an overall annual performance rating, but a school/district policy may choose to require summative work.</a:t>
            </a:r>
          </a:p>
        </p:txBody>
      </p:sp>
      <p:sp>
        <p:nvSpPr>
          <p:cNvPr id="4" name="Slide Number Placeholder 3"/>
          <p:cNvSpPr>
            <a:spLocks noGrp="1"/>
          </p:cNvSpPr>
          <p:nvPr>
            <p:ph type="sldNum" sz="quarter" idx="10"/>
          </p:nvPr>
        </p:nvSpPr>
        <p:spPr/>
        <p:txBody>
          <a:bodyPr/>
          <a:lstStyle/>
          <a:p>
            <a:fld id="{E4A6519A-4063-405B-A3BB-6611EBD0C351}" type="slidenum">
              <a:rPr lang="en-US" smtClean="0"/>
              <a:t>22</a:t>
            </a:fld>
            <a:endParaRPr lang="en-US"/>
          </a:p>
        </p:txBody>
      </p:sp>
    </p:spTree>
    <p:extLst>
      <p:ext uri="{BB962C8B-B14F-4D97-AF65-F5344CB8AC3E}">
        <p14:creationId xmlns:p14="http://schemas.microsoft.com/office/powerpoint/2010/main" val="2575264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a:t>This</a:t>
            </a:r>
            <a:r>
              <a:rPr lang="en-US" i="1" u="sng" baseline="0" dirty="0"/>
              <a:t> and the next slide make the point that every educator participating in TESS is responsible for documentation of instructional implementation and has tools for communication and advocacy of professional practice in EdReflect. EdReflect functions remain the same for the 2017-2018 school year – even though state requirements for the work may have changed.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23</a:t>
            </a:fld>
            <a:endParaRPr lang="en-US"/>
          </a:p>
        </p:txBody>
      </p:sp>
    </p:spTree>
    <p:extLst>
      <p:ext uri="{BB962C8B-B14F-4D97-AF65-F5344CB8AC3E}">
        <p14:creationId xmlns:p14="http://schemas.microsoft.com/office/powerpoint/2010/main" val="43983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Please share that TESS in EdReflect provides classroom and specialty educators opportunities to contribute to the documentation of their work.  If a situation arises which calls for a clarification of something seen, heard, or noted by an observer, it is wise to provide that information in the system used for ratings, EdReflect. When involved in advocacy, remember some things (next slide).</a:t>
            </a:r>
            <a:endParaRPr lang="en-US" i="1" dirty="0"/>
          </a:p>
        </p:txBody>
      </p:sp>
      <p:sp>
        <p:nvSpPr>
          <p:cNvPr id="4" name="Slide Number Placeholder 3"/>
          <p:cNvSpPr>
            <a:spLocks noGrp="1"/>
          </p:cNvSpPr>
          <p:nvPr>
            <p:ph type="sldNum" sz="quarter" idx="10"/>
          </p:nvPr>
        </p:nvSpPr>
        <p:spPr/>
        <p:txBody>
          <a:bodyPr/>
          <a:lstStyle/>
          <a:p>
            <a:fld id="{E4A6519A-4063-405B-A3BB-6611EBD0C351}" type="slidenum">
              <a:rPr lang="en-US" smtClean="0"/>
              <a:t>24</a:t>
            </a:fld>
            <a:endParaRPr lang="en-US"/>
          </a:p>
        </p:txBody>
      </p:sp>
    </p:spTree>
    <p:extLst>
      <p:ext uri="{BB962C8B-B14F-4D97-AF65-F5344CB8AC3E}">
        <p14:creationId xmlns:p14="http://schemas.microsoft.com/office/powerpoint/2010/main" val="1193302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You may choose to allow time for discussion of an experience in</a:t>
            </a:r>
            <a:r>
              <a:rPr lang="en-US" i="1" baseline="0" dirty="0"/>
              <a:t> </a:t>
            </a:r>
            <a:r>
              <a:rPr lang="en-US" i="1" dirty="0"/>
              <a:t>self-advocacy by participants. </a:t>
            </a:r>
          </a:p>
        </p:txBody>
      </p:sp>
      <p:sp>
        <p:nvSpPr>
          <p:cNvPr id="4" name="Slide Number Placeholder 3"/>
          <p:cNvSpPr>
            <a:spLocks noGrp="1"/>
          </p:cNvSpPr>
          <p:nvPr>
            <p:ph type="sldNum" sz="quarter" idx="10"/>
          </p:nvPr>
        </p:nvSpPr>
        <p:spPr/>
        <p:txBody>
          <a:bodyPr/>
          <a:lstStyle/>
          <a:p>
            <a:fld id="{E4A6519A-4063-405B-A3BB-6611EBD0C351}" type="slidenum">
              <a:rPr lang="en-US" smtClean="0"/>
              <a:t>25</a:t>
            </a:fld>
            <a:endParaRPr lang="en-US"/>
          </a:p>
        </p:txBody>
      </p:sp>
    </p:spTree>
    <p:extLst>
      <p:ext uri="{BB962C8B-B14F-4D97-AF65-F5344CB8AC3E}">
        <p14:creationId xmlns:p14="http://schemas.microsoft.com/office/powerpoint/2010/main" val="1987380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use this wrap-up to your benefit! Thanks for all you are doing!</a:t>
            </a:r>
          </a:p>
        </p:txBody>
      </p:sp>
      <p:sp>
        <p:nvSpPr>
          <p:cNvPr id="4" name="Slide Number Placeholder 3"/>
          <p:cNvSpPr>
            <a:spLocks noGrp="1"/>
          </p:cNvSpPr>
          <p:nvPr>
            <p:ph type="sldNum" sz="quarter" idx="10"/>
          </p:nvPr>
        </p:nvSpPr>
        <p:spPr/>
        <p:txBody>
          <a:bodyPr/>
          <a:lstStyle/>
          <a:p>
            <a:fld id="{E4A6519A-4063-405B-A3BB-6611EBD0C351}" type="slidenum">
              <a:rPr lang="en-US" smtClean="0"/>
              <a:t>26</a:t>
            </a:fld>
            <a:endParaRPr lang="en-US"/>
          </a:p>
        </p:txBody>
      </p:sp>
    </p:spTree>
    <p:extLst>
      <p:ext uri="{BB962C8B-B14F-4D97-AF65-F5344CB8AC3E}">
        <p14:creationId xmlns:p14="http://schemas.microsoft.com/office/powerpoint/2010/main" val="1362378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the contacts for Educator</a:t>
            </a:r>
            <a:r>
              <a:rPr lang="en-US" sz="1200" kern="1200" baseline="0" dirty="0">
                <a:solidFill>
                  <a:schemeClr val="tx1"/>
                </a:solidFill>
                <a:effectLst/>
                <a:latin typeface="+mn-lt"/>
                <a:ea typeface="+mn-ea"/>
                <a:cs typeface="+mn-cs"/>
              </a:rPr>
              <a:t> Support &amp; Data</a:t>
            </a:r>
            <a:r>
              <a:rPr lang="en-US" sz="1200" kern="1200" dirty="0">
                <a:solidFill>
                  <a:schemeClr val="tx1"/>
                </a:solidFill>
                <a:effectLst/>
                <a:latin typeface="+mn-lt"/>
                <a:ea typeface="+mn-ea"/>
                <a:cs typeface="+mn-cs"/>
              </a:rPr>
              <a:t>. If you have questions or problems and need assistance, please contact them.”</a:t>
            </a:r>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27</a:t>
            </a:fld>
            <a:endParaRPr lang="en-US"/>
          </a:p>
        </p:txBody>
      </p:sp>
    </p:spTree>
    <p:extLst>
      <p:ext uri="{BB962C8B-B14F-4D97-AF65-F5344CB8AC3E}">
        <p14:creationId xmlns:p14="http://schemas.microsoft.com/office/powerpoint/2010/main" val="376329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 is easy to see – STUDENT-FOCUSED.</a:t>
            </a:r>
          </a:p>
          <a:p>
            <a:r>
              <a:rPr lang="en-US" i="1" dirty="0"/>
              <a:t>Student-Focused means every student is served in the best way that meets the educational needs of that student. So what does ‘student-focused education’ include?</a:t>
            </a:r>
          </a:p>
          <a:p>
            <a:r>
              <a:rPr lang="en-US" dirty="0"/>
              <a:t>(Activity of choice,</a:t>
            </a:r>
            <a:r>
              <a:rPr lang="en-US" baseline="0" dirty="0"/>
              <a:t> from whole-group response to think-pair-share, may be used to gather information from participants as there are many perspectives which correctly apply. Please use any or all of these suggestions to generate ideas.)</a:t>
            </a:r>
          </a:p>
          <a:p>
            <a:r>
              <a:rPr lang="en-US" sz="1200" b="0" i="0" kern="1200" dirty="0">
                <a:solidFill>
                  <a:schemeClr val="tx1"/>
                </a:solidFill>
                <a:effectLst/>
                <a:latin typeface="+mn-lt"/>
                <a:ea typeface="+mn-ea"/>
                <a:cs typeface="+mn-cs"/>
              </a:rPr>
              <a:t>https://en.wikipedia.org/wiki/Student-centred_learning </a:t>
            </a:r>
            <a:endParaRPr lang="en-US" baseline="0" dirty="0"/>
          </a:p>
          <a:p>
            <a:r>
              <a:rPr lang="en-US" baseline="0" dirty="0"/>
              <a:t>Q. What is </a:t>
            </a:r>
            <a:r>
              <a:rPr lang="en-US" i="1" baseline="0" dirty="0"/>
              <a:t>student-focused learning</a:t>
            </a:r>
            <a:r>
              <a:rPr lang="en-US" baseline="0" dirty="0"/>
              <a:t>? </a:t>
            </a:r>
          </a:p>
          <a:p>
            <a:r>
              <a:rPr lang="en-US" baseline="0" dirty="0"/>
              <a:t>A. Using a </a:t>
            </a:r>
            <a:r>
              <a:rPr lang="en-US" sz="1200" b="0" i="0" kern="1200" dirty="0">
                <a:solidFill>
                  <a:schemeClr val="tx1"/>
                </a:solidFill>
                <a:effectLst/>
                <a:latin typeface="+mn-lt"/>
                <a:ea typeface="+mn-ea"/>
                <a:cs typeface="+mn-cs"/>
              </a:rPr>
              <a:t>wide variety of educational programs, learning experiences, instructional approaches, and academic-support strategies that are intended to address the distinct learning needs, interests, aspirations, or cultural backgrounds of individual students and groups of students. Any instructional method that shifts</a:t>
            </a:r>
            <a:r>
              <a:rPr lang="en-US" sz="1200" b="0" i="0" kern="1200" baseline="0" dirty="0">
                <a:solidFill>
                  <a:schemeClr val="tx1"/>
                </a:solidFill>
                <a:effectLst/>
                <a:latin typeface="+mn-lt"/>
                <a:ea typeface="+mn-ea"/>
                <a:cs typeface="+mn-cs"/>
              </a:rPr>
              <a:t> the learning focus from the teacher to the student.</a:t>
            </a:r>
            <a:endParaRPr lang="en-US" b="0" baseline="0" dirty="0"/>
          </a:p>
          <a:p>
            <a:r>
              <a:rPr lang="en-US" b="0" dirty="0"/>
              <a:t>Q.</a:t>
            </a:r>
            <a:r>
              <a:rPr lang="en-US" b="0" baseline="0" dirty="0"/>
              <a:t> What is a </a:t>
            </a:r>
            <a:r>
              <a:rPr lang="en-US" b="0" i="1" baseline="0" dirty="0"/>
              <a:t>student-focused classroom</a:t>
            </a:r>
            <a:r>
              <a:rPr lang="en-US" b="0" baseline="0" dirty="0"/>
              <a:t>?</a:t>
            </a:r>
          </a:p>
          <a:p>
            <a:r>
              <a:rPr lang="en-US" b="0" baseline="0" dirty="0"/>
              <a:t>A. </a:t>
            </a:r>
            <a:r>
              <a:rPr lang="en-US" sz="1200" b="0" i="0" kern="1200" dirty="0">
                <a:solidFill>
                  <a:schemeClr val="tx1"/>
                </a:solidFill>
                <a:effectLst/>
                <a:latin typeface="+mn-lt"/>
                <a:ea typeface="+mn-ea"/>
                <a:cs typeface="+mn-cs"/>
              </a:rPr>
              <a:t>A student-centered classroom is built on autonomy and the elimination of traditional teaching practices. The student-centered classroom operates on collaboration, project-based learning, technology integration, and plenty of conversation between students and teachers about learning.</a:t>
            </a:r>
          </a:p>
          <a:p>
            <a:r>
              <a:rPr lang="en-US" b="0" dirty="0"/>
              <a:t>Q. What</a:t>
            </a:r>
            <a:r>
              <a:rPr lang="en-US" b="0" baseline="0" dirty="0"/>
              <a:t> is a </a:t>
            </a:r>
            <a:r>
              <a:rPr lang="en-US" b="0" i="1" baseline="0" dirty="0"/>
              <a:t>student-focused curriculum</a:t>
            </a:r>
            <a:r>
              <a:rPr lang="en-US" b="0" baseline="0" dirty="0"/>
              <a:t>?</a:t>
            </a:r>
          </a:p>
          <a:p>
            <a:r>
              <a:rPr lang="en-US" b="0" baseline="0" dirty="0"/>
              <a:t>A. </a:t>
            </a:r>
            <a:r>
              <a:rPr lang="en-US" sz="1200" b="0" i="0" kern="1200" dirty="0">
                <a:solidFill>
                  <a:schemeClr val="tx1"/>
                </a:solidFill>
                <a:effectLst/>
                <a:latin typeface="+mn-lt"/>
                <a:ea typeface="+mn-ea"/>
                <a:cs typeface="+mn-cs"/>
              </a:rPr>
              <a:t>Student-focused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Curriculum means students are active participants in their own learning. Teachers are there to provide support and facilitate the</a:t>
            </a:r>
            <a:r>
              <a:rPr lang="en-US" sz="1200" b="0" i="0" kern="1200" baseline="0" dirty="0">
                <a:solidFill>
                  <a:schemeClr val="tx1"/>
                </a:solidFill>
                <a:effectLst/>
                <a:latin typeface="+mn-lt"/>
                <a:ea typeface="+mn-ea"/>
                <a:cs typeface="+mn-cs"/>
              </a:rPr>
              <a:t> student’s</a:t>
            </a:r>
            <a:r>
              <a:rPr lang="en-US" sz="1200" b="0" i="0" kern="1200" dirty="0">
                <a:solidFill>
                  <a:schemeClr val="tx1"/>
                </a:solidFill>
                <a:effectLst/>
                <a:latin typeface="+mn-lt"/>
                <a:ea typeface="+mn-ea"/>
                <a:cs typeface="+mn-cs"/>
              </a:rPr>
              <a:t> learning but students contribute</a:t>
            </a:r>
            <a:r>
              <a:rPr lang="en-US" sz="1200" b="0" i="0" kern="1200" baseline="0" dirty="0">
                <a:solidFill>
                  <a:schemeClr val="tx1"/>
                </a:solidFill>
                <a:effectLst/>
                <a:latin typeface="+mn-lt"/>
                <a:ea typeface="+mn-ea"/>
                <a:cs typeface="+mn-cs"/>
              </a:rPr>
              <a:t> to</a:t>
            </a:r>
            <a:r>
              <a:rPr lang="en-US" sz="1200" b="0" i="0" kern="1200" dirty="0">
                <a:solidFill>
                  <a:schemeClr val="tx1"/>
                </a:solidFill>
                <a:effectLst/>
                <a:latin typeface="+mn-lt"/>
                <a:ea typeface="+mn-ea"/>
                <a:cs typeface="+mn-cs"/>
              </a:rPr>
              <a:t> the direction of their own learning.</a:t>
            </a:r>
            <a:endParaRPr lang="en-US" b="0" dirty="0"/>
          </a:p>
        </p:txBody>
      </p:sp>
      <p:sp>
        <p:nvSpPr>
          <p:cNvPr id="4" name="Slide Number Placeholder 3"/>
          <p:cNvSpPr>
            <a:spLocks noGrp="1"/>
          </p:cNvSpPr>
          <p:nvPr>
            <p:ph type="sldNum" sz="quarter" idx="10"/>
          </p:nvPr>
        </p:nvSpPr>
        <p:spPr/>
        <p:txBody>
          <a:bodyPr/>
          <a:lstStyle/>
          <a:p>
            <a:fld id="{E4A6519A-4063-405B-A3BB-6611EBD0C351}" type="slidenum">
              <a:rPr lang="en-US" smtClean="0"/>
              <a:t>3</a:t>
            </a:fld>
            <a:endParaRPr lang="en-US"/>
          </a:p>
        </p:txBody>
      </p:sp>
    </p:spTree>
    <p:extLst>
      <p:ext uri="{BB962C8B-B14F-4D97-AF65-F5344CB8AC3E}">
        <p14:creationId xmlns:p14="http://schemas.microsoft.com/office/powerpoint/2010/main" val="90309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mission of ADE. </a:t>
            </a:r>
          </a:p>
          <a:p>
            <a:r>
              <a:rPr lang="en-US" i="1" dirty="0"/>
              <a:t>As you choose, discussions may follow:</a:t>
            </a:r>
          </a:p>
          <a:p>
            <a:r>
              <a:rPr lang="en-US" dirty="0"/>
              <a:t>Have you heard ‘college- and career-ready’?</a:t>
            </a:r>
          </a:p>
          <a:p>
            <a:r>
              <a:rPr lang="en-US" dirty="0"/>
              <a:t>What is</a:t>
            </a:r>
            <a:r>
              <a:rPr lang="en-US" baseline="0" dirty="0"/>
              <a:t> the role of community engagement in this process? </a:t>
            </a:r>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4</a:t>
            </a:fld>
            <a:endParaRPr lang="en-US"/>
          </a:p>
        </p:txBody>
      </p:sp>
    </p:spTree>
    <p:extLst>
      <p:ext uri="{BB962C8B-B14F-4D97-AF65-F5344CB8AC3E}">
        <p14:creationId xmlns:p14="http://schemas.microsoft.com/office/powerpoint/2010/main" val="52991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(Here</a:t>
            </a:r>
            <a:r>
              <a:rPr lang="en-US" i="1" baseline="0" dirty="0"/>
              <a:t> is more information, should you decide this would be useful.)</a:t>
            </a:r>
          </a:p>
          <a:p>
            <a:r>
              <a:rPr lang="en-US" sz="1200" b="0" i="0" kern="1200" dirty="0">
                <a:solidFill>
                  <a:schemeClr val="tx1"/>
                </a:solidFill>
                <a:effectLst/>
                <a:latin typeface="+mn-lt"/>
                <a:ea typeface="+mn-ea"/>
                <a:cs typeface="+mn-cs"/>
              </a:rPr>
              <a:t>Leadership</a:t>
            </a:r>
            <a:br>
              <a:rPr lang="en-US" dirty="0"/>
            </a:br>
            <a:r>
              <a:rPr lang="en-US" sz="1200" b="0" i="0" kern="1200" dirty="0">
                <a:solidFill>
                  <a:schemeClr val="tx1"/>
                </a:solidFill>
                <a:effectLst/>
                <a:latin typeface="+mn-lt"/>
                <a:ea typeface="+mn-ea"/>
                <a:cs typeface="+mn-cs"/>
              </a:rPr>
              <a:t>a. Striving to be a model of excellence that is dedicated to professional and ethical standards, the whole child, and effective results.</a:t>
            </a:r>
            <a:br>
              <a:rPr lang="en-US" dirty="0"/>
            </a:br>
            <a:r>
              <a:rPr lang="en-US" sz="1200" b="0" i="0" kern="1200" dirty="0">
                <a:solidFill>
                  <a:schemeClr val="tx1"/>
                </a:solidFill>
                <a:effectLst/>
                <a:latin typeface="+mn-lt"/>
                <a:ea typeface="+mn-ea"/>
                <a:cs typeface="+mn-cs"/>
              </a:rPr>
              <a:t>b. Driving action toward excellence through informed risk-taking.</a:t>
            </a:r>
            <a:br>
              <a:rPr lang="en-US" dirty="0"/>
            </a:br>
            <a:r>
              <a:rPr lang="en-US" sz="1200" b="0" i="0" kern="1200" dirty="0">
                <a:solidFill>
                  <a:schemeClr val="tx1"/>
                </a:solidFill>
                <a:effectLst/>
                <a:latin typeface="+mn-lt"/>
                <a:ea typeface="+mn-ea"/>
                <a:cs typeface="+mn-cs"/>
              </a:rPr>
              <a:t>c. Protecting the public trust by ensuring quality and accountability.</a:t>
            </a:r>
            <a:br>
              <a:rPr lang="en-US" dirty="0"/>
            </a:br>
            <a:br>
              <a:rPr lang="en-US" dirty="0"/>
            </a:br>
            <a:r>
              <a:rPr lang="en-US" sz="1200" b="0" i="0" kern="1200" dirty="0">
                <a:solidFill>
                  <a:schemeClr val="tx1"/>
                </a:solidFill>
                <a:effectLst/>
                <a:latin typeface="+mn-lt"/>
                <a:ea typeface="+mn-ea"/>
                <a:cs typeface="+mn-cs"/>
              </a:rPr>
              <a:t>Support</a:t>
            </a:r>
            <a:br>
              <a:rPr lang="en-US" dirty="0"/>
            </a:br>
            <a:r>
              <a:rPr lang="en-US" sz="1200" b="0" i="0" kern="1200" dirty="0">
                <a:solidFill>
                  <a:schemeClr val="tx1"/>
                </a:solidFill>
                <a:effectLst/>
                <a:latin typeface="+mn-lt"/>
                <a:ea typeface="+mn-ea"/>
                <a:cs typeface="+mn-cs"/>
              </a:rPr>
              <a:t>a. Collaborating with others through mutual respect, trust, and professionalism.</a:t>
            </a:r>
            <a:br>
              <a:rPr lang="en-US" dirty="0"/>
            </a:br>
            <a:r>
              <a:rPr lang="en-US" sz="1200" b="0" i="0" kern="1200" dirty="0">
                <a:solidFill>
                  <a:schemeClr val="tx1"/>
                </a:solidFill>
                <a:effectLst/>
                <a:latin typeface="+mn-lt"/>
                <a:ea typeface="+mn-ea"/>
                <a:cs typeface="+mn-cs"/>
              </a:rPr>
              <a:t>b. Communicating in an open, honest, and transparent manner.</a:t>
            </a:r>
            <a:br>
              <a:rPr lang="en-US" dirty="0"/>
            </a:br>
            <a:r>
              <a:rPr lang="en-US" sz="1200" b="0" i="0" kern="1200" dirty="0">
                <a:solidFill>
                  <a:schemeClr val="tx1"/>
                </a:solidFill>
                <a:effectLst/>
                <a:latin typeface="+mn-lt"/>
                <a:ea typeface="+mn-ea"/>
                <a:cs typeface="+mn-cs"/>
              </a:rPr>
              <a:t>c. Fostering new ideas and promoting effective practices.</a:t>
            </a:r>
            <a:br>
              <a:rPr lang="en-US" dirty="0"/>
            </a:br>
            <a:br>
              <a:rPr lang="en-US" dirty="0"/>
            </a:br>
            <a:r>
              <a:rPr lang="en-US" sz="1200" b="0" i="0" kern="1200" dirty="0">
                <a:solidFill>
                  <a:schemeClr val="tx1"/>
                </a:solidFill>
                <a:effectLst/>
                <a:latin typeface="+mn-lt"/>
                <a:ea typeface="+mn-ea"/>
                <a:cs typeface="+mn-cs"/>
              </a:rPr>
              <a:t>Service</a:t>
            </a:r>
            <a:br>
              <a:rPr lang="en-US" dirty="0"/>
            </a:br>
            <a:r>
              <a:rPr lang="en-US" sz="1200" b="0" i="0" kern="1200" dirty="0">
                <a:solidFill>
                  <a:schemeClr val="tx1"/>
                </a:solidFill>
                <a:effectLst/>
                <a:latin typeface="+mn-lt"/>
                <a:ea typeface="+mn-ea"/>
                <a:cs typeface="+mn-cs"/>
              </a:rPr>
              <a:t>a. Providing quality service in a respectful, effective, and professional manner.</a:t>
            </a:r>
            <a:br>
              <a:rPr lang="en-US" dirty="0"/>
            </a:br>
            <a:r>
              <a:rPr lang="en-US" sz="1200" b="0" i="0" kern="1200" dirty="0">
                <a:solidFill>
                  <a:schemeClr val="tx1"/>
                </a:solidFill>
                <a:effectLst/>
                <a:latin typeface="+mn-lt"/>
                <a:ea typeface="+mn-ea"/>
                <a:cs typeface="+mn-cs"/>
              </a:rPr>
              <a:t>b. Administering agency programs and services with integrity, honesty, and transparency.</a:t>
            </a:r>
            <a:br>
              <a:rPr lang="en-US" dirty="0"/>
            </a:br>
            <a:r>
              <a:rPr lang="en-US" sz="1200" b="0" i="0" kern="1200" dirty="0">
                <a:solidFill>
                  <a:schemeClr val="tx1"/>
                </a:solidFill>
                <a:effectLst/>
                <a:latin typeface="+mn-lt"/>
                <a:ea typeface="+mn-ea"/>
                <a:cs typeface="+mn-cs"/>
              </a:rPr>
              <a:t>c. Leveraging state resources in an efficient and productive manner.</a:t>
            </a:r>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5</a:t>
            </a:fld>
            <a:endParaRPr lang="en-US"/>
          </a:p>
        </p:txBody>
      </p:sp>
    </p:spTree>
    <p:extLst>
      <p:ext uri="{BB962C8B-B14F-4D97-AF65-F5344CB8AC3E}">
        <p14:creationId xmlns:p14="http://schemas.microsoft.com/office/powerpoint/2010/main" val="226616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Share</a:t>
            </a:r>
            <a:r>
              <a:rPr lang="en-US" i="1" baseline="0" dirty="0"/>
              <a:t> this information.</a:t>
            </a:r>
            <a:endParaRPr lang="en-US" i="1" dirty="0"/>
          </a:p>
        </p:txBody>
      </p:sp>
      <p:sp>
        <p:nvSpPr>
          <p:cNvPr id="4" name="Slide Number Placeholder 3"/>
          <p:cNvSpPr>
            <a:spLocks noGrp="1"/>
          </p:cNvSpPr>
          <p:nvPr>
            <p:ph type="sldNum" sz="quarter" idx="10"/>
          </p:nvPr>
        </p:nvSpPr>
        <p:spPr/>
        <p:txBody>
          <a:bodyPr/>
          <a:lstStyle/>
          <a:p>
            <a:fld id="{E4A6519A-4063-405B-A3BB-6611EBD0C351}" type="slidenum">
              <a:rPr lang="en-US" smtClean="0"/>
              <a:t>6</a:t>
            </a:fld>
            <a:endParaRPr lang="en-US"/>
          </a:p>
        </p:txBody>
      </p:sp>
    </p:spTree>
    <p:extLst>
      <p:ext uri="{BB962C8B-B14F-4D97-AF65-F5344CB8AC3E}">
        <p14:creationId xmlns:p14="http://schemas.microsoft.com/office/powerpoint/2010/main" val="11926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We</a:t>
            </a:r>
            <a:r>
              <a:rPr lang="en-US" i="1" baseline="0" dirty="0"/>
              <a:t> are all familiar with ‘word clouds’ and their many uses. This cloud is made from the vocabulary of the proposed Arkansas Every Student Succeeds Act which should receive approval later this year. As we learn about the content of Arkansas’ ESSA, we will be focusing on the concept of ‘effectiveness’. </a:t>
            </a:r>
          </a:p>
          <a:p>
            <a:r>
              <a:rPr lang="en-US" baseline="0" dirty="0"/>
              <a:t>Let’s think about Effective Teachers. </a:t>
            </a:r>
          </a:p>
          <a:p>
            <a:r>
              <a:rPr lang="en-US" baseline="0" dirty="0"/>
              <a:t>(Suggested activity: Group participants as you like and have them create a word cloud with descriptors of an Effective Teacher and present the work to the group.)</a:t>
            </a:r>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7</a:t>
            </a:fld>
            <a:endParaRPr lang="en-US"/>
          </a:p>
        </p:txBody>
      </p:sp>
    </p:spTree>
    <p:extLst>
      <p:ext uri="{BB962C8B-B14F-4D97-AF65-F5344CB8AC3E}">
        <p14:creationId xmlns:p14="http://schemas.microsoft.com/office/powerpoint/2010/main" val="397871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ESSA requires that states ensure that poor and minority students are not taught at disproportionate rates by ineffective teachers and requires</a:t>
            </a:r>
            <a:r>
              <a:rPr lang="en-US" baseline="0" dirty="0"/>
              <a:t> states to develop a definition for ‘ineffective teacher’. Without a system to support, develop and identify levels of effectiveness, the state will have difficulty meeting the federal requirement. Also, without TESS, there is no legislation to ensure teachers receive support through mentoring or personalized professional development. This legislation also ensures a system of support and development (and quality) for school administrators who are key to ensuring teacher and student success.</a:t>
            </a:r>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8</a:t>
            </a:fld>
            <a:endParaRPr lang="en-US"/>
          </a:p>
        </p:txBody>
      </p:sp>
    </p:spTree>
    <p:extLst>
      <p:ext uri="{BB962C8B-B14F-4D97-AF65-F5344CB8AC3E}">
        <p14:creationId xmlns:p14="http://schemas.microsoft.com/office/powerpoint/2010/main" val="11067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Arkansas</a:t>
            </a:r>
            <a:r>
              <a:rPr lang="en-US" baseline="0" dirty="0"/>
              <a:t> ESSA does share the characteristics of effective teachers. If the measure for teacher effectiveness is TESS, which component of the TESS rubric would provide evidence of these practices? </a:t>
            </a:r>
          </a:p>
          <a:p>
            <a:r>
              <a:rPr lang="en-US" i="1" baseline="0" dirty="0"/>
              <a:t>(Format this as best fits your training (e.g. individual responses and explanations, group responses and explanations, using the ‘TESS Smart Card’ posted or copied for participants, referencing the ‘elements’ of components mentioned to further understanding)</a:t>
            </a:r>
          </a:p>
          <a:p>
            <a:r>
              <a:rPr lang="en-US" baseline="0" dirty="0"/>
              <a:t> - Properly </a:t>
            </a:r>
            <a:r>
              <a:rPr lang="en-US" u="sng" baseline="0" dirty="0"/>
              <a:t>planning</a:t>
            </a:r>
            <a:r>
              <a:rPr lang="en-US" baseline="0" dirty="0"/>
              <a:t> for all students. </a:t>
            </a:r>
          </a:p>
          <a:p>
            <a:r>
              <a:rPr lang="en-US" sz="1200" i="1" baseline="0" dirty="0">
                <a:solidFill>
                  <a:schemeClr val="accent2">
                    <a:lumMod val="60000"/>
                    <a:lumOff val="40000"/>
                  </a:schemeClr>
                </a:solidFill>
                <a:latin typeface="Arial Narrow" panose="020B0606020202030204" pitchFamily="34" charset="0"/>
              </a:rPr>
              <a:t>[Connections for this could be made to any of the components of Domain 1: Planning and Preparation; however, a wider view of planning may be seen through 1e. Designing Coherent Instruction. The elements of this component are Learning activities, Instructional materials and resources, Instructional groups, Lesson and unit structure.]</a:t>
            </a:r>
            <a:endParaRPr lang="en-US" sz="1200" i="1" dirty="0">
              <a:solidFill>
                <a:schemeClr val="accent2">
                  <a:lumMod val="60000"/>
                  <a:lumOff val="40000"/>
                </a:schemeClr>
              </a:solidFill>
              <a:latin typeface="Arial Narrow" panose="020B0606020202030204" pitchFamily="34" charset="0"/>
            </a:endParaRPr>
          </a:p>
          <a:p>
            <a:r>
              <a:rPr lang="en-US" sz="1200" dirty="0"/>
              <a:t> - Creating the best </a:t>
            </a:r>
            <a:r>
              <a:rPr lang="en-US" sz="1200" u="sng" dirty="0"/>
              <a:t>environment</a:t>
            </a:r>
            <a:r>
              <a:rPr lang="en-US" sz="1200" dirty="0"/>
              <a:t> for student learning.</a:t>
            </a:r>
          </a:p>
          <a:p>
            <a:r>
              <a:rPr lang="en-US" sz="1200" i="1" dirty="0"/>
              <a:t>[As in planning, this</a:t>
            </a:r>
            <a:r>
              <a:rPr lang="en-US" sz="1200" i="1" baseline="0" dirty="0"/>
              <a:t> evidence may be connected to any of the Domain 2: The Classroom Environment components. There is some agreement that two of the Domain 2 components are very strongly tied to this work. First, 2b. Establishing a Culture for Learning with elements: Importance of content; Expectations for learning and achievement; and Student Pride in work. Next, 2c. Managing Classroom Procedures and elements: Instructional groups; Transitions; Materials and supplies; Non-instructional duties; Supervision of volunteer and paraprofessionals.]</a:t>
            </a:r>
            <a:endParaRPr lang="en-US" sz="1200" i="1" dirty="0"/>
          </a:p>
          <a:p>
            <a:r>
              <a:rPr lang="en-US" sz="1200" dirty="0"/>
              <a:t> - Using the most </a:t>
            </a:r>
            <a:r>
              <a:rPr lang="en-US" sz="1200" u="sng" dirty="0"/>
              <a:t>effective instructional procedures.</a:t>
            </a:r>
          </a:p>
          <a:p>
            <a:r>
              <a:rPr lang="en-US" sz="1200" i="1" u="none" dirty="0"/>
              <a:t>[We</a:t>
            </a:r>
            <a:r>
              <a:rPr lang="en-US" sz="1200" i="1" u="none" baseline="0" dirty="0"/>
              <a:t> all recognize Domain 3: Instruction. Instructional procedures are an element of 3a. Communicating with Students. All evidence in this component will provide information about these elements: Expectations for learning; Directions and procedures; Explanations of content; Use of written and oral language. Others may see accountability for effectiveness in component 3d. Using Assessment in Instruction and its elements: Assessment criteria; Monitoring of student learning; Feedback to students; Student self-assessment and monitoring.]</a:t>
            </a:r>
            <a:endParaRPr lang="en-US" sz="1200" i="1" u="none" dirty="0"/>
          </a:p>
          <a:p>
            <a:r>
              <a:rPr lang="en-US" sz="1200" u="none" baseline="0" dirty="0"/>
              <a:t> - </a:t>
            </a:r>
            <a:r>
              <a:rPr lang="en-US" sz="1200" u="sng" dirty="0"/>
              <a:t>Communicating &amp; Collaborating </a:t>
            </a:r>
            <a:r>
              <a:rPr lang="en-US" sz="1200" dirty="0"/>
              <a:t>effectively.</a:t>
            </a:r>
          </a:p>
          <a:p>
            <a:r>
              <a:rPr lang="en-US" sz="1200" dirty="0"/>
              <a:t> - Continually </a:t>
            </a:r>
            <a:r>
              <a:rPr lang="en-US" sz="1200" u="sng" dirty="0"/>
              <a:t>growing.</a:t>
            </a:r>
          </a:p>
          <a:p>
            <a:r>
              <a:rPr lang="en-US" sz="1200" i="1" u="none" dirty="0"/>
              <a:t>[The</a:t>
            </a:r>
            <a:r>
              <a:rPr lang="en-US" sz="1200" i="1" u="none" baseline="0" dirty="0"/>
              <a:t> final two characteristics are found in Domain 4: Professional Responsibilities. These are clearly connected to the last three components. 4d. Participating in a professional community and elements: Relationships with colleagues; Participation in school projects; Involvement in culture of professional inquiry; Service to school. 4e. Growing and Developing Professionally and elements: Enhancement of content knowledge and pedagogical skill; Receptivity to feedback from colleagues; Service to the profession. 4f. Showing Professionalism and elements: Integrity/ethical conduct; Service to students; Advocacy; Decision-making; Compliance with school/district regulations.]</a:t>
            </a:r>
            <a:endParaRPr lang="en-US" sz="1200" i="1" u="none" dirty="0"/>
          </a:p>
          <a:p>
            <a:r>
              <a:rPr lang="en-US" dirty="0"/>
              <a:t>Simply stated, an</a:t>
            </a:r>
            <a:r>
              <a:rPr lang="en-US" baseline="0" dirty="0"/>
              <a:t> ineffective teacher does not demonstrate these practices. </a:t>
            </a:r>
            <a:endParaRPr lang="en-US" dirty="0"/>
          </a:p>
        </p:txBody>
      </p:sp>
      <p:sp>
        <p:nvSpPr>
          <p:cNvPr id="4" name="Slide Number Placeholder 3"/>
          <p:cNvSpPr>
            <a:spLocks noGrp="1"/>
          </p:cNvSpPr>
          <p:nvPr>
            <p:ph type="sldNum" sz="quarter" idx="10"/>
          </p:nvPr>
        </p:nvSpPr>
        <p:spPr/>
        <p:txBody>
          <a:bodyPr/>
          <a:lstStyle/>
          <a:p>
            <a:fld id="{E4A6519A-4063-405B-A3BB-6611EBD0C351}" type="slidenum">
              <a:rPr lang="en-US" smtClean="0"/>
              <a:t>9</a:t>
            </a:fld>
            <a:endParaRPr lang="en-US"/>
          </a:p>
        </p:txBody>
      </p:sp>
    </p:spTree>
    <p:extLst>
      <p:ext uri="{BB962C8B-B14F-4D97-AF65-F5344CB8AC3E}">
        <p14:creationId xmlns:p14="http://schemas.microsoft.com/office/powerpoint/2010/main" val="344753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E3FE03-3E7A-4CA9-A463-B0243FCABEE0}"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78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870D1-C7F0-45D3-8179-2EF148FEB362}" type="datetime1">
              <a:rPr lang="en-US" smtClean="0">
                <a:solidFill>
                  <a:prstClr val="black">
                    <a:tint val="75000"/>
                  </a:prstClr>
                </a:solidFill>
              </a:rPr>
              <a:p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23690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870D1-C7F0-45D3-8179-2EF148FEB362}" type="datetime1">
              <a:rPr lang="en-US" smtClean="0">
                <a:solidFill>
                  <a:prstClr val="black">
                    <a:tint val="75000"/>
                  </a:prstClr>
                </a:solidFill>
              </a:rPr>
              <a:p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242502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870D1-C7F0-45D3-8179-2EF148FEB362}" type="datetime1">
              <a:rPr lang="en-US" smtClean="0">
                <a:solidFill>
                  <a:prstClr val="black">
                    <a:tint val="75000"/>
                  </a:prstClr>
                </a:solidFill>
              </a:rPr>
              <a:p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23245"/>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870D1-C7F0-45D3-8179-2EF148FEB362}" type="datetime1">
              <a:rPr lang="en-US" smtClean="0">
                <a:solidFill>
                  <a:prstClr val="black">
                    <a:tint val="75000"/>
                  </a:prstClr>
                </a:solidFill>
              </a:rPr>
              <a:p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38558567"/>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870D1-C7F0-45D3-8179-2EF148FEB362}" type="datetime1">
              <a:rPr lang="en-US" smtClean="0">
                <a:solidFill>
                  <a:prstClr val="black">
                    <a:tint val="75000"/>
                  </a:prstClr>
                </a:solidFill>
              </a:rPr>
              <a:p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59482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00C4C3-449B-4A74-AB64-3ECB039CC9D6}"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38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99C69-7BE7-44B3-81BD-5C1662004069}"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87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7ED9A-B72C-4195-88FA-80DFD9341C06}"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98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04861E-1BED-4127-B28D-193186DA5FEC}" type="datetime1">
              <a:rPr lang="en-US" smtClean="0">
                <a:solidFill>
                  <a:prstClr val="black">
                    <a:tint val="75000"/>
                  </a:prstClr>
                </a:solidFill>
              </a:rPr>
              <a:t>12/18/2020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33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161080-D467-4854-AE93-257822ACF061}" type="datetime1">
              <a:rPr lang="en-US" smtClean="0">
                <a:solidFill>
                  <a:prstClr val="black">
                    <a:tint val="75000"/>
                  </a:prstClr>
                </a:solidFill>
              </a:rPr>
              <a:t>12/18/2020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64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053E0A-0086-4F79-80E2-3E7AEC6A1A7F}" type="datetime1">
              <a:rPr lang="en-US" smtClean="0">
                <a:solidFill>
                  <a:prstClr val="black">
                    <a:tint val="75000"/>
                  </a:prstClr>
                </a:solidFill>
              </a:rPr>
              <a:t>12/18/2020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73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3A386A-5DCD-4BF9-916B-3E605FBA0539}" type="datetime1">
              <a:rPr lang="en-US" smtClean="0">
                <a:solidFill>
                  <a:prstClr val="black">
                    <a:tint val="75000"/>
                  </a:prstClr>
                </a:solidFill>
              </a:rPr>
              <a:t>12/18/2020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22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D77FA-92E5-4FBD-9759-4C6DB8D6DAC7}" type="datetime1">
              <a:rPr lang="en-US" smtClean="0">
                <a:solidFill>
                  <a:prstClr val="black">
                    <a:tint val="75000"/>
                  </a:prstClr>
                </a:solidFill>
              </a:rPr>
              <a:t>12/18/2020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7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7D44C54-0699-48AA-B9D4-223A07A9053B}" type="datetime1">
              <a:rPr lang="en-US" smtClean="0">
                <a:solidFill>
                  <a:prstClr val="black">
                    <a:tint val="75000"/>
                  </a:prstClr>
                </a:solidFill>
              </a:rPr>
              <a:t>12/18/2020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8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AC7A7-8EEF-4F95-8FAA-64D0CE9482CF}" type="datetime1">
              <a:rPr lang="en-US" smtClean="0">
                <a:solidFill>
                  <a:prstClr val="black">
                    <a:tint val="75000"/>
                  </a:prstClr>
                </a:solidFill>
              </a:rPr>
              <a:t>12/18/2020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92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2870D1-C7F0-45D3-8179-2EF148FEB362}" type="datetime1">
              <a:rPr lang="en-US" smtClean="0">
                <a:solidFill>
                  <a:prstClr val="black">
                    <a:tint val="75000"/>
                  </a:prstClr>
                </a:solidFill>
              </a:rPr>
              <a:pPr/>
              <a:t>12/18/2020</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4E69070-2B1B-42CA-A3F1-EEDE535982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46049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goodreads.com/work/quotes/6473602" TargetMode="External"/><Relationship Id="rId5" Type="http://schemas.openxmlformats.org/officeDocument/2006/relationships/hyperlink" Target="http://www.goodreads.com/author/show/133538.Christopher_McDougall" TargetMode="Externa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Frank.Servedio@Arkansas.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mailto:Maureen.harness@Arkansas.gov" TargetMode="External"/><Relationship Id="rId4" Type="http://schemas.openxmlformats.org/officeDocument/2006/relationships/hyperlink" Target="mailto:Becky.Gibson@Arkansas.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57400" y="3886200"/>
            <a:ext cx="5715000" cy="2667000"/>
          </a:xfrm>
        </p:spPr>
        <p:txBody>
          <a:bodyPr>
            <a:normAutofit fontScale="25000" lnSpcReduction="20000"/>
          </a:bodyPr>
          <a:lstStyle/>
          <a:p>
            <a:endParaRPr lang="en-US" dirty="0"/>
          </a:p>
          <a:p>
            <a:r>
              <a:rPr lang="en-US" sz="5600" i="1" dirty="0">
                <a:solidFill>
                  <a:schemeClr val="tx1"/>
                </a:solidFill>
              </a:rPr>
              <a:t>Created for:</a:t>
            </a:r>
          </a:p>
          <a:p>
            <a:r>
              <a:rPr lang="en-US" sz="6200" dirty="0">
                <a:solidFill>
                  <a:schemeClr val="tx1"/>
                </a:solidFill>
              </a:rPr>
              <a:t>Arkansas Career Educators</a:t>
            </a:r>
          </a:p>
          <a:p>
            <a:r>
              <a:rPr lang="en-US" sz="6600" i="1" dirty="0">
                <a:solidFill>
                  <a:schemeClr val="tx1"/>
                </a:solidFill>
              </a:rPr>
              <a:t>Created by:</a:t>
            </a:r>
          </a:p>
          <a:p>
            <a:r>
              <a:rPr lang="en-US" sz="6600" i="1" dirty="0">
                <a:solidFill>
                  <a:schemeClr val="tx1"/>
                </a:solidFill>
              </a:rPr>
              <a:t>Office of Educator Support/Data</a:t>
            </a:r>
          </a:p>
          <a:p>
            <a:r>
              <a:rPr lang="en-US" sz="6600" i="1" dirty="0">
                <a:solidFill>
                  <a:schemeClr val="tx1"/>
                </a:solidFill>
              </a:rPr>
              <a:t>Division of Elementary &amp; Secondary Education</a:t>
            </a:r>
          </a:p>
          <a:p>
            <a:r>
              <a:rPr lang="en-US" sz="6600" i="1" dirty="0">
                <a:solidFill>
                  <a:schemeClr val="tx1"/>
                </a:solidFill>
              </a:rPr>
              <a:t>Spring 2020</a:t>
            </a:r>
            <a:endParaRPr lang="en-US" sz="5500" dirty="0">
              <a:solidFill>
                <a:schemeClr val="tx1"/>
              </a:solidFill>
            </a:endParaRPr>
          </a:p>
          <a:p>
            <a:endParaRPr lang="en-US" dirty="0">
              <a:solidFill>
                <a:schemeClr val="tx1"/>
              </a:solidFill>
            </a:endParaRPr>
          </a:p>
        </p:txBody>
      </p:sp>
      <p:sp>
        <p:nvSpPr>
          <p:cNvPr id="7" name="Title 1"/>
          <p:cNvSpPr txBox="1">
            <a:spLocks/>
          </p:cNvSpPr>
          <p:nvPr/>
        </p:nvSpPr>
        <p:spPr>
          <a:xfrm>
            <a:off x="838200" y="990600"/>
            <a:ext cx="6400800" cy="2743200"/>
          </a:xfrm>
          <a:prstGeom prst="rect">
            <a:avLst/>
          </a:prstGeom>
          <a:ln w="41275" cmpd="thickThin">
            <a:solidFill>
              <a:schemeClr val="tx1"/>
            </a:solidFill>
          </a:ln>
        </p:spPr>
        <p:txBody>
          <a:bodyPr vert="horz" lIns="91440" tIns="45720" rIns="91440" bIns="45720" rtlCol="0" anchor="ctr">
            <a:no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ctr"/>
            <a:endParaRPr lang="en-US" sz="3600" dirty="0"/>
          </a:p>
        </p:txBody>
      </p:sp>
      <p:sp>
        <p:nvSpPr>
          <p:cNvPr id="3" name="TextBox 2"/>
          <p:cNvSpPr txBox="1"/>
          <p:nvPr/>
        </p:nvSpPr>
        <p:spPr>
          <a:xfrm>
            <a:off x="1066800" y="1143000"/>
            <a:ext cx="5943600" cy="1723549"/>
          </a:xfrm>
          <a:prstGeom prst="rect">
            <a:avLst/>
          </a:prstGeom>
          <a:noFill/>
        </p:spPr>
        <p:txBody>
          <a:bodyPr wrap="square" rtlCol="0">
            <a:spAutoFit/>
          </a:bodyPr>
          <a:lstStyle/>
          <a:p>
            <a:pPr algn="ctr"/>
            <a:r>
              <a:rPr lang="en-US" sz="4400" dirty="0"/>
              <a:t>TESS for Classroom &amp; Specialty Educators</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60321"/>
            <a:ext cx="2533650" cy="2533650"/>
          </a:xfrm>
          <a:prstGeom prst="rect">
            <a:avLst/>
          </a:prstGeom>
        </p:spPr>
      </p:pic>
    </p:spTree>
    <p:extLst>
      <p:ext uri="{BB962C8B-B14F-4D97-AF65-F5344CB8AC3E}">
        <p14:creationId xmlns:p14="http://schemas.microsoft.com/office/powerpoint/2010/main" val="1914873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347713" cy="1295400"/>
          </a:xfrm>
          <a:ln w="19050">
            <a:solidFill>
              <a:schemeClr val="tx1"/>
            </a:solidFill>
          </a:ln>
        </p:spPr>
        <p:txBody>
          <a:bodyPr>
            <a:noAutofit/>
          </a:bodyPr>
          <a:lstStyle/>
          <a:p>
            <a:pPr algn="ctr"/>
            <a:r>
              <a:rPr lang="en-US" sz="4000" dirty="0">
                <a:solidFill>
                  <a:schemeClr val="tx1"/>
                </a:solidFill>
              </a:rPr>
              <a:t>Supporting Effective Leaders</a:t>
            </a:r>
          </a:p>
        </p:txBody>
      </p:sp>
      <p:sp>
        <p:nvSpPr>
          <p:cNvPr id="5" name="Text Placeholder 4"/>
          <p:cNvSpPr>
            <a:spLocks noGrp="1"/>
          </p:cNvSpPr>
          <p:nvPr>
            <p:ph type="body" idx="1"/>
          </p:nvPr>
        </p:nvSpPr>
        <p:spPr>
          <a:xfrm>
            <a:off x="685800" y="1905000"/>
            <a:ext cx="6347713" cy="3810000"/>
          </a:xfrm>
          <a:solidFill>
            <a:schemeClr val="bg1">
              <a:lumMod val="95000"/>
            </a:schemeClr>
          </a:solidFill>
          <a:ln>
            <a:solidFill>
              <a:schemeClr val="tx1"/>
            </a:solidFill>
          </a:ln>
        </p:spPr>
        <p:txBody>
          <a:bodyPr/>
          <a:lstStyle/>
          <a:p>
            <a:r>
              <a:rPr lang="en-US" sz="2800" dirty="0"/>
              <a:t>Implements </a:t>
            </a:r>
            <a:r>
              <a:rPr lang="en-US" sz="2800" u="sng" dirty="0"/>
              <a:t>shared leadership </a:t>
            </a:r>
            <a:r>
              <a:rPr lang="en-US" sz="2800" dirty="0"/>
              <a:t>with all</a:t>
            </a:r>
          </a:p>
          <a:p>
            <a:r>
              <a:rPr lang="en-US" sz="2800" dirty="0"/>
              <a:t>Is professionally </a:t>
            </a:r>
            <a:r>
              <a:rPr lang="en-US" sz="2800" u="sng" dirty="0"/>
              <a:t>ethical</a:t>
            </a:r>
          </a:p>
          <a:p>
            <a:r>
              <a:rPr lang="en-US" sz="2800" dirty="0"/>
              <a:t>Promotes </a:t>
            </a:r>
            <a:r>
              <a:rPr lang="en-US" sz="2800" u="sng" dirty="0"/>
              <a:t>equity &amp; cultural awareness</a:t>
            </a:r>
          </a:p>
          <a:p>
            <a:r>
              <a:rPr lang="en-US" sz="2800" dirty="0"/>
              <a:t>Support a </a:t>
            </a:r>
            <a:r>
              <a:rPr lang="en-US" sz="2800" u="sng" dirty="0"/>
              <a:t>rigorous curriculum</a:t>
            </a:r>
          </a:p>
          <a:p>
            <a:r>
              <a:rPr lang="en-US" sz="2800" u="sng" dirty="0"/>
              <a:t>Communicates &amp; collaborates </a:t>
            </a:r>
            <a:r>
              <a:rPr lang="en-US" sz="2800" dirty="0"/>
              <a:t>effectively</a:t>
            </a:r>
          </a:p>
          <a:p>
            <a:r>
              <a:rPr lang="en-US" sz="2800" dirty="0"/>
              <a:t>Continually </a:t>
            </a:r>
            <a:r>
              <a:rPr lang="en-US" sz="2800" u="sng" dirty="0"/>
              <a:t>grows</a:t>
            </a:r>
          </a:p>
        </p:txBody>
      </p:sp>
    </p:spTree>
    <p:extLst>
      <p:ext uri="{BB962C8B-B14F-4D97-AF65-F5344CB8AC3E}">
        <p14:creationId xmlns:p14="http://schemas.microsoft.com/office/powerpoint/2010/main" val="317438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304800"/>
            <a:ext cx="6347713" cy="1320800"/>
          </a:xfrm>
          <a:ln w="19050">
            <a:solidFill>
              <a:schemeClr val="tx1"/>
            </a:solidFill>
          </a:ln>
        </p:spPr>
        <p:txBody>
          <a:bodyPr/>
          <a:lstStyle/>
          <a:p>
            <a:pPr algn="ctr"/>
            <a:r>
              <a:rPr lang="en-US" dirty="0">
                <a:solidFill>
                  <a:schemeClr val="tx1"/>
                </a:solidFill>
              </a:rPr>
              <a:t>Supporting Effective Instruction</a:t>
            </a:r>
          </a:p>
        </p:txBody>
      </p:sp>
      <p:sp>
        <p:nvSpPr>
          <p:cNvPr id="3" name="Text Placeholder 2"/>
          <p:cNvSpPr>
            <a:spLocks noGrp="1"/>
          </p:cNvSpPr>
          <p:nvPr>
            <p:ph type="body" idx="1"/>
          </p:nvPr>
        </p:nvSpPr>
        <p:spPr>
          <a:xfrm>
            <a:off x="401956" y="1730144"/>
            <a:ext cx="3909601" cy="1733773"/>
          </a:xfrm>
          <a:solidFill>
            <a:schemeClr val="bg1">
              <a:lumMod val="95000"/>
            </a:schemeClr>
          </a:solidFill>
          <a:ln>
            <a:solidFill>
              <a:schemeClr val="tx1"/>
            </a:solidFill>
          </a:ln>
        </p:spPr>
        <p:txBody>
          <a:bodyPr/>
          <a:lstStyle/>
          <a:p>
            <a:pPr marL="342900" indent="-342900">
              <a:buFont typeface="Wingdings" panose="05000000000000000000" pitchFamily="2" charset="2"/>
              <a:buChar char="Ø"/>
            </a:pPr>
            <a:r>
              <a:rPr lang="en-US" dirty="0"/>
              <a:t>A federal plan focused on supporting &amp; mentoring an effective education work force</a:t>
            </a:r>
          </a:p>
        </p:txBody>
      </p:sp>
      <p:sp>
        <p:nvSpPr>
          <p:cNvPr id="5" name="Text Placeholder 4"/>
          <p:cNvSpPr>
            <a:spLocks noGrp="1"/>
          </p:cNvSpPr>
          <p:nvPr>
            <p:ph type="body" sz="quarter" idx="3"/>
          </p:nvPr>
        </p:nvSpPr>
        <p:spPr>
          <a:xfrm>
            <a:off x="4419600" y="2133600"/>
            <a:ext cx="4285802" cy="4343400"/>
          </a:xfrm>
          <a:solidFill>
            <a:schemeClr val="bg1">
              <a:lumMod val="95000"/>
            </a:schemeClr>
          </a:solidFill>
          <a:ln>
            <a:solidFill>
              <a:schemeClr val="tx1"/>
            </a:solidFill>
          </a:ln>
        </p:spPr>
        <p:txBody>
          <a:bodyPr/>
          <a:lstStyle/>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Addresses statewide equity gaps:</a:t>
            </a:r>
          </a:p>
          <a:p>
            <a:r>
              <a:rPr lang="en-US" dirty="0"/>
              <a:t>     1) Inexperienced teachers</a:t>
            </a:r>
          </a:p>
          <a:p>
            <a:r>
              <a:rPr lang="en-US" dirty="0"/>
              <a:t>     2) Out-of-field teachers</a:t>
            </a:r>
          </a:p>
          <a:p>
            <a:r>
              <a:rPr lang="en-US" dirty="0"/>
              <a:t>     3) Unqualified teacher</a:t>
            </a:r>
          </a:p>
          <a:p>
            <a:r>
              <a:rPr lang="en-US" dirty="0"/>
              <a:t>     4) Teacher turnover</a:t>
            </a:r>
          </a:p>
          <a:p>
            <a:r>
              <a:rPr lang="en-US" dirty="0"/>
              <a:t>     5) Teacher attrition</a:t>
            </a:r>
          </a:p>
          <a:p>
            <a:pPr lvl="1" algn="r"/>
            <a:r>
              <a:rPr lang="en-US" b="0" i="1" dirty="0"/>
              <a:t>[Equitable Access</a:t>
            </a:r>
            <a:r>
              <a:rPr lang="en-US" i="1" dirty="0"/>
              <a:t>]</a:t>
            </a:r>
          </a:p>
          <a:p>
            <a:pPr marL="800100" lvl="1" indent="-342900">
              <a:buFont typeface="Wingdings" panose="05000000000000000000" pitchFamily="2" charset="2"/>
              <a:buChar char="Ø"/>
            </a:pPr>
            <a:endParaRPr lang="en-US" dirty="0"/>
          </a:p>
        </p:txBody>
      </p:sp>
      <p:pic>
        <p:nvPicPr>
          <p:cNvPr id="13" name="Picture 12"/>
          <p:cNvPicPr>
            <a:picLocks noChangeAspect="1"/>
          </p:cNvPicPr>
          <p:nvPr/>
        </p:nvPicPr>
        <p:blipFill>
          <a:blip r:embed="rId3"/>
          <a:stretch>
            <a:fillRect/>
          </a:stretch>
        </p:blipFill>
        <p:spPr>
          <a:xfrm>
            <a:off x="152400" y="3568461"/>
            <a:ext cx="3931372" cy="2550460"/>
          </a:xfrm>
          <a:prstGeom prst="rect">
            <a:avLst/>
          </a:prstGeom>
          <a:ln>
            <a:solidFill>
              <a:schemeClr val="tx1"/>
            </a:solidFill>
          </a:ln>
        </p:spPr>
      </p:pic>
    </p:spTree>
    <p:extLst>
      <p:ext uri="{BB962C8B-B14F-4D97-AF65-F5344CB8AC3E}">
        <p14:creationId xmlns:p14="http://schemas.microsoft.com/office/powerpoint/2010/main" val="226359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304800"/>
            <a:ext cx="6347713" cy="1320800"/>
          </a:xfrm>
          <a:ln w="19050">
            <a:solidFill>
              <a:schemeClr val="tx1"/>
            </a:solidFill>
          </a:ln>
        </p:spPr>
        <p:txBody>
          <a:bodyPr/>
          <a:lstStyle/>
          <a:p>
            <a:pPr algn="ctr"/>
            <a:r>
              <a:rPr lang="en-US" dirty="0">
                <a:solidFill>
                  <a:schemeClr val="tx1"/>
                </a:solidFill>
              </a:rPr>
              <a:t>Supporting Effective Instruction</a:t>
            </a:r>
          </a:p>
        </p:txBody>
      </p:sp>
      <p:sp>
        <p:nvSpPr>
          <p:cNvPr id="3" name="Text Placeholder 2"/>
          <p:cNvSpPr>
            <a:spLocks noGrp="1"/>
          </p:cNvSpPr>
          <p:nvPr>
            <p:ph type="body" idx="1"/>
          </p:nvPr>
        </p:nvSpPr>
        <p:spPr>
          <a:xfrm>
            <a:off x="337922" y="1828800"/>
            <a:ext cx="4021808" cy="1701799"/>
          </a:xfrm>
          <a:solidFill>
            <a:schemeClr val="bg1">
              <a:lumMod val="95000"/>
            </a:schemeClr>
          </a:solidFill>
          <a:ln>
            <a:solidFill>
              <a:schemeClr val="tx1"/>
            </a:solidFill>
          </a:ln>
        </p:spPr>
        <p:txBody>
          <a:bodyPr/>
          <a:lstStyle/>
          <a:p>
            <a:pPr marL="342900" indent="-342900">
              <a:buFont typeface="Wingdings" panose="05000000000000000000" pitchFamily="2" charset="2"/>
              <a:buChar char="Ø"/>
            </a:pPr>
            <a:r>
              <a:rPr lang="en-US" dirty="0"/>
              <a:t>Career Continuum for Teachers </a:t>
            </a:r>
          </a:p>
          <a:p>
            <a:pPr marL="342900" indent="-342900">
              <a:buFont typeface="Wingdings" panose="05000000000000000000" pitchFamily="2" charset="2"/>
              <a:buChar char="Ø"/>
            </a:pPr>
            <a:r>
              <a:rPr lang="en-US" dirty="0"/>
              <a:t>Opportunity Culture Models</a:t>
            </a:r>
          </a:p>
        </p:txBody>
      </p:sp>
      <p:sp>
        <p:nvSpPr>
          <p:cNvPr id="5" name="Text Placeholder 4"/>
          <p:cNvSpPr>
            <a:spLocks noGrp="1"/>
          </p:cNvSpPr>
          <p:nvPr>
            <p:ph type="body" sz="quarter" idx="3"/>
          </p:nvPr>
        </p:nvSpPr>
        <p:spPr>
          <a:xfrm>
            <a:off x="4328149" y="3189514"/>
            <a:ext cx="4630794" cy="3054318"/>
          </a:xfrm>
          <a:solidFill>
            <a:schemeClr val="bg1">
              <a:lumMod val="95000"/>
            </a:schemeClr>
          </a:solidFill>
          <a:ln>
            <a:solidFill>
              <a:schemeClr val="tx1"/>
            </a:solidFill>
          </a:ln>
        </p:spPr>
        <p:txBody>
          <a:bodyPr/>
          <a:lstStyle/>
          <a:p>
            <a:pPr marL="342900" indent="-342900">
              <a:buFont typeface="Wingdings" panose="05000000000000000000" pitchFamily="2" charset="2"/>
              <a:buChar char="Ø"/>
            </a:pPr>
            <a:r>
              <a:rPr lang="en-US" dirty="0"/>
              <a:t>Build educator capacity to support each  learner:</a:t>
            </a:r>
          </a:p>
          <a:p>
            <a:r>
              <a:rPr lang="en-US" dirty="0"/>
              <a:t> - Mentoring</a:t>
            </a:r>
          </a:p>
          <a:p>
            <a:r>
              <a:rPr lang="en-US" dirty="0"/>
              <a:t> - Teacher Quest</a:t>
            </a:r>
          </a:p>
          <a:p>
            <a:r>
              <a:rPr lang="en-US" dirty="0"/>
              <a:t> - Competency-based learning</a:t>
            </a:r>
          </a:p>
          <a:p>
            <a:r>
              <a:rPr lang="en-US" dirty="0"/>
              <a:t>- GT Professional Development</a:t>
            </a:r>
          </a:p>
        </p:txBody>
      </p:sp>
      <p:pic>
        <p:nvPicPr>
          <p:cNvPr id="2050" name="Picture 2" descr="Image result for teacher supervi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91" y="3579521"/>
            <a:ext cx="4120729" cy="25437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Image result for teacher and stu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964" y="840953"/>
            <a:ext cx="2640048" cy="23485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79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teac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878488"/>
            <a:ext cx="4657515" cy="203147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598" y="304800"/>
            <a:ext cx="6347713" cy="1320800"/>
          </a:xfrm>
          <a:ln w="19050">
            <a:solidFill>
              <a:schemeClr val="tx1"/>
            </a:solidFill>
          </a:ln>
        </p:spPr>
        <p:txBody>
          <a:bodyPr/>
          <a:lstStyle/>
          <a:p>
            <a:pPr algn="ctr"/>
            <a:r>
              <a:rPr lang="en-US" dirty="0">
                <a:solidFill>
                  <a:schemeClr val="tx1"/>
                </a:solidFill>
              </a:rPr>
              <a:t>Supporting Effective Instruction</a:t>
            </a:r>
          </a:p>
        </p:txBody>
      </p:sp>
      <p:sp>
        <p:nvSpPr>
          <p:cNvPr id="3" name="Text Placeholder 2"/>
          <p:cNvSpPr>
            <a:spLocks noGrp="1"/>
          </p:cNvSpPr>
          <p:nvPr>
            <p:ph type="body" idx="1"/>
          </p:nvPr>
        </p:nvSpPr>
        <p:spPr>
          <a:xfrm>
            <a:off x="523471" y="2178520"/>
            <a:ext cx="2956085" cy="640880"/>
          </a:xfrm>
          <a:solidFill>
            <a:schemeClr val="bg1">
              <a:lumMod val="95000"/>
            </a:schemeClr>
          </a:solidFill>
          <a:ln>
            <a:solidFill>
              <a:schemeClr val="tx1"/>
            </a:solidFill>
          </a:ln>
        </p:spPr>
        <p:txBody>
          <a:bodyPr/>
          <a:lstStyle/>
          <a:p>
            <a:pPr marL="342900" indent="-342900" algn="ctr">
              <a:buFont typeface="Wingdings" panose="05000000000000000000" pitchFamily="2" charset="2"/>
              <a:buChar char="Ø"/>
            </a:pPr>
            <a:r>
              <a:rPr lang="en-US" sz="2800" dirty="0"/>
              <a:t>Equity Labs</a:t>
            </a:r>
            <a:endParaRPr lang="en-US" dirty="0"/>
          </a:p>
        </p:txBody>
      </p:sp>
      <p:sp>
        <p:nvSpPr>
          <p:cNvPr id="5" name="Text Placeholder 4"/>
          <p:cNvSpPr>
            <a:spLocks noGrp="1"/>
          </p:cNvSpPr>
          <p:nvPr>
            <p:ph type="body" sz="quarter" idx="3"/>
          </p:nvPr>
        </p:nvSpPr>
        <p:spPr>
          <a:xfrm>
            <a:off x="4649321" y="3928153"/>
            <a:ext cx="4276515" cy="2162159"/>
          </a:xfrm>
          <a:solidFill>
            <a:schemeClr val="bg1">
              <a:lumMod val="95000"/>
            </a:schemeClr>
          </a:solidFill>
          <a:ln>
            <a:solidFill>
              <a:schemeClr val="tx1"/>
            </a:solidFill>
          </a:ln>
        </p:spPr>
        <p:txBody>
          <a:bodyPr/>
          <a:lstStyle/>
          <a:p>
            <a:pPr marL="342900" indent="-342900">
              <a:buFont typeface="Wingdings" panose="05000000000000000000" pitchFamily="2" charset="2"/>
              <a:buChar char="Ø"/>
            </a:pPr>
            <a:r>
              <a:rPr lang="en-US" dirty="0"/>
              <a:t>Grow-Your-Own-Educators</a:t>
            </a:r>
          </a:p>
          <a:p>
            <a:r>
              <a:rPr lang="en-US" dirty="0"/>
              <a:t>    - Paraprofessionals</a:t>
            </a:r>
          </a:p>
          <a:p>
            <a:r>
              <a:rPr lang="en-US" dirty="0"/>
              <a:t>    - Teacher Cadets</a:t>
            </a:r>
          </a:p>
          <a:p>
            <a:r>
              <a:rPr lang="en-US" dirty="0"/>
              <a:t>    - Teacher Residency</a:t>
            </a:r>
          </a:p>
        </p:txBody>
      </p:sp>
      <p:pic>
        <p:nvPicPr>
          <p:cNvPr id="3074" name="Picture 2" descr="Image result for equ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54" y="2969046"/>
            <a:ext cx="4161688" cy="312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8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287" y="457200"/>
            <a:ext cx="6347713" cy="762000"/>
          </a:xfrm>
        </p:spPr>
        <p:txBody>
          <a:bodyPr/>
          <a:lstStyle/>
          <a:p>
            <a:r>
              <a:rPr lang="en-US" dirty="0">
                <a:solidFill>
                  <a:schemeClr val="tx1"/>
                </a:solidFill>
              </a:rPr>
              <a:t>Need more information?</a:t>
            </a:r>
            <a:endParaRPr lang="en-US" dirty="0"/>
          </a:p>
        </p:txBody>
      </p:sp>
      <p:sp>
        <p:nvSpPr>
          <p:cNvPr id="3" name="Content Placeholder 2"/>
          <p:cNvSpPr>
            <a:spLocks noGrp="1"/>
          </p:cNvSpPr>
          <p:nvPr>
            <p:ph idx="1"/>
          </p:nvPr>
        </p:nvSpPr>
        <p:spPr>
          <a:xfrm>
            <a:off x="129287" y="1392970"/>
            <a:ext cx="5661913" cy="4703030"/>
          </a:xfrm>
          <a:ln w="22225">
            <a:solidFill>
              <a:schemeClr val="tx1"/>
            </a:solidFill>
          </a:ln>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3600" dirty="0"/>
              <a:t>Please learn more about the </a:t>
            </a:r>
            <a:r>
              <a:rPr lang="en-US" sz="3600" i="1" u="sng" dirty="0"/>
              <a:t>Equitable Access to Effective Educators Plan </a:t>
            </a:r>
            <a:r>
              <a:rPr lang="en-US" sz="3600" dirty="0"/>
              <a:t>and the </a:t>
            </a:r>
            <a:r>
              <a:rPr lang="en-US" sz="3600" i="1" u="sng" dirty="0"/>
              <a:t>Arkansas Every Student Succeeds Act </a:t>
            </a:r>
            <a:r>
              <a:rPr lang="en-US" sz="3600" dirty="0"/>
              <a:t>on the Arkansas Department of Education website, or contact DESE.</a:t>
            </a:r>
          </a:p>
        </p:txBody>
      </p:sp>
      <p:pic>
        <p:nvPicPr>
          <p:cNvPr id="2050" name="Picture 2" descr="Image result for targ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124200"/>
            <a:ext cx="3456718" cy="31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27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92" y="373442"/>
            <a:ext cx="6347713" cy="1320800"/>
          </a:xfrm>
        </p:spPr>
        <p:txBody>
          <a:bodyPr>
            <a:normAutofit/>
          </a:bodyPr>
          <a:lstStyle/>
          <a:p>
            <a:r>
              <a:rPr lang="en-US" dirty="0">
                <a:solidFill>
                  <a:schemeClr val="tx1"/>
                </a:solidFill>
              </a:rPr>
              <a:t>Brain-Break: </a:t>
            </a:r>
            <a:br>
              <a:rPr lang="en-US" dirty="0">
                <a:solidFill>
                  <a:schemeClr val="tx1"/>
                </a:solidFill>
              </a:rPr>
            </a:br>
            <a:r>
              <a:rPr lang="en-US" dirty="0">
                <a:solidFill>
                  <a:schemeClr val="tx1"/>
                </a:solidFill>
              </a:rPr>
              <a:t>Numbered Heads Together</a:t>
            </a:r>
          </a:p>
        </p:txBody>
      </p:sp>
      <p:sp>
        <p:nvSpPr>
          <p:cNvPr id="3" name="Content Placeholder 2"/>
          <p:cNvSpPr>
            <a:spLocks noGrp="1"/>
          </p:cNvSpPr>
          <p:nvPr>
            <p:ph idx="1"/>
          </p:nvPr>
        </p:nvSpPr>
        <p:spPr>
          <a:xfrm>
            <a:off x="566492" y="1860483"/>
            <a:ext cx="7641772" cy="3988092"/>
          </a:xfrm>
          <a:solidFill>
            <a:schemeClr val="bg2"/>
          </a:solidFill>
        </p:spPr>
        <p:style>
          <a:lnRef idx="1">
            <a:schemeClr val="accent2"/>
          </a:lnRef>
          <a:fillRef idx="3">
            <a:schemeClr val="accent2"/>
          </a:fillRef>
          <a:effectRef idx="2">
            <a:schemeClr val="accent2"/>
          </a:effectRef>
          <a:fontRef idx="minor">
            <a:schemeClr val="lt1"/>
          </a:fontRef>
        </p:style>
        <p:txBody>
          <a:bodyPr>
            <a:noAutofit/>
          </a:bodyPr>
          <a:lstStyle/>
          <a:p>
            <a:pPr marL="0" indent="0">
              <a:buNone/>
            </a:pPr>
            <a:r>
              <a:rPr lang="en-US" sz="3600" dirty="0">
                <a:solidFill>
                  <a:schemeClr val="tx1"/>
                </a:solidFill>
              </a:rPr>
              <a:t>1. Teacher Leadership is a topic we have discussed for quite a while in education. Is this a good time for Teacher Leadership?  What are the new and different challenges affecting teacher leadership in schools today?</a:t>
            </a:r>
          </a:p>
        </p:txBody>
      </p:sp>
      <p:sp>
        <p:nvSpPr>
          <p:cNvPr id="4" name="Date Placeholder 3"/>
          <p:cNvSpPr>
            <a:spLocks noGrp="1"/>
          </p:cNvSpPr>
          <p:nvPr>
            <p:ph type="dt" sz="half" idx="10"/>
          </p:nvPr>
        </p:nvSpPr>
        <p:spPr/>
        <p:txBody>
          <a:bodyPr/>
          <a:lstStyle/>
          <a:p>
            <a:fld id="{C4C7ED9A-B72C-4195-88FA-80DFD9341C06}" type="datetime1">
              <a:rPr lang="en-US" smtClean="0">
                <a:solidFill>
                  <a:prstClr val="black">
                    <a:tint val="75000"/>
                  </a:prstClr>
                </a:solidFill>
              </a:rPr>
              <a:t>12/18/2020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4E69070-2B1B-42CA-A3F1-EEDE53598207}"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62290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7346"/>
            <a:ext cx="6347713" cy="1320800"/>
          </a:xfrm>
        </p:spPr>
        <p:txBody>
          <a:bodyPr>
            <a:normAutofit/>
          </a:bodyPr>
          <a:lstStyle/>
          <a:p>
            <a:r>
              <a:rPr lang="en-US" dirty="0">
                <a:solidFill>
                  <a:schemeClr val="tx1"/>
                </a:solidFill>
              </a:rPr>
              <a:t>Brain-Break: </a:t>
            </a:r>
            <a:br>
              <a:rPr lang="en-US" dirty="0">
                <a:solidFill>
                  <a:schemeClr val="tx1"/>
                </a:solidFill>
              </a:rPr>
            </a:br>
            <a:r>
              <a:rPr lang="en-US" dirty="0">
                <a:solidFill>
                  <a:schemeClr val="tx1"/>
                </a:solidFill>
              </a:rPr>
              <a:t>Numbered Heads Together</a:t>
            </a:r>
          </a:p>
        </p:txBody>
      </p:sp>
      <p:sp>
        <p:nvSpPr>
          <p:cNvPr id="3" name="Content Placeholder 2"/>
          <p:cNvSpPr>
            <a:spLocks noGrp="1"/>
          </p:cNvSpPr>
          <p:nvPr>
            <p:ph idx="1"/>
          </p:nvPr>
        </p:nvSpPr>
        <p:spPr>
          <a:xfrm>
            <a:off x="635290" y="1688146"/>
            <a:ext cx="7641772" cy="3950654"/>
          </a:xfrm>
          <a:solidFill>
            <a:schemeClr val="bg2"/>
          </a:solidFill>
        </p:spPr>
        <p:style>
          <a:lnRef idx="1">
            <a:schemeClr val="accent2"/>
          </a:lnRef>
          <a:fillRef idx="3">
            <a:schemeClr val="accent2"/>
          </a:fillRef>
          <a:effectRef idx="2">
            <a:schemeClr val="accent2"/>
          </a:effectRef>
          <a:fontRef idx="minor">
            <a:schemeClr val="lt1"/>
          </a:fontRef>
        </p:style>
        <p:txBody>
          <a:bodyPr>
            <a:noAutofit/>
          </a:bodyPr>
          <a:lstStyle/>
          <a:p>
            <a:pPr marL="0" indent="0">
              <a:buNone/>
            </a:pPr>
            <a:r>
              <a:rPr lang="en-US" sz="3600" dirty="0">
                <a:solidFill>
                  <a:schemeClr val="tx1"/>
                </a:solidFill>
              </a:rPr>
              <a:t>2. Education reformers have ideas about strategies for success. One is that teachers and students must teach and learn in an environment that empowers them to do their best. What does this mean? </a:t>
            </a:r>
          </a:p>
        </p:txBody>
      </p:sp>
      <p:sp>
        <p:nvSpPr>
          <p:cNvPr id="5" name="Slide Number Placeholder 4"/>
          <p:cNvSpPr>
            <a:spLocks noGrp="1"/>
          </p:cNvSpPr>
          <p:nvPr>
            <p:ph type="sldNum" sz="quarter" idx="12"/>
          </p:nvPr>
        </p:nvSpPr>
        <p:spPr/>
        <p:txBody>
          <a:bodyPr/>
          <a:lstStyle/>
          <a:p>
            <a:fld id="{E4E69070-2B1B-42CA-A3F1-EEDE53598207}"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15883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7346"/>
            <a:ext cx="6347713" cy="1320800"/>
          </a:xfrm>
        </p:spPr>
        <p:txBody>
          <a:bodyPr>
            <a:normAutofit/>
          </a:bodyPr>
          <a:lstStyle/>
          <a:p>
            <a:r>
              <a:rPr lang="en-US" dirty="0">
                <a:solidFill>
                  <a:schemeClr val="tx1"/>
                </a:solidFill>
              </a:rPr>
              <a:t>Brain-Break: One More – </a:t>
            </a:r>
            <a:br>
              <a:rPr lang="en-US" dirty="0">
                <a:solidFill>
                  <a:schemeClr val="tx1"/>
                </a:solidFill>
              </a:rPr>
            </a:br>
            <a:r>
              <a:rPr lang="en-US" dirty="0">
                <a:solidFill>
                  <a:schemeClr val="tx1"/>
                </a:solidFill>
              </a:rPr>
              <a:t>Numbered Heads Together</a:t>
            </a:r>
          </a:p>
        </p:txBody>
      </p:sp>
      <p:sp>
        <p:nvSpPr>
          <p:cNvPr id="3" name="Content Placeholder 2"/>
          <p:cNvSpPr>
            <a:spLocks noGrp="1"/>
          </p:cNvSpPr>
          <p:nvPr>
            <p:ph idx="1"/>
          </p:nvPr>
        </p:nvSpPr>
        <p:spPr>
          <a:xfrm>
            <a:off x="635290" y="1688145"/>
            <a:ext cx="7641772" cy="4353217"/>
          </a:xfrm>
          <a:solidFill>
            <a:schemeClr val="bg2"/>
          </a:solidFill>
        </p:spPr>
        <p:style>
          <a:lnRef idx="1">
            <a:schemeClr val="accent2"/>
          </a:lnRef>
          <a:fillRef idx="3">
            <a:schemeClr val="accent2"/>
          </a:fillRef>
          <a:effectRef idx="2">
            <a:schemeClr val="accent2"/>
          </a:effectRef>
          <a:fontRef idx="minor">
            <a:schemeClr val="lt1"/>
          </a:fontRef>
        </p:style>
        <p:txBody>
          <a:bodyPr>
            <a:noAutofit/>
          </a:bodyPr>
          <a:lstStyle/>
          <a:p>
            <a:pPr marL="0" indent="0">
              <a:buNone/>
            </a:pPr>
            <a:r>
              <a:rPr lang="en-US" sz="3600" dirty="0">
                <a:solidFill>
                  <a:schemeClr val="tx1"/>
                </a:solidFill>
              </a:rPr>
              <a:t>3. Teams of teachers across the United States are coming up with great ideas to improve their schools – and even more teachers could do so. What should be done to get more practicing, experienced teachers to solve problems in education?</a:t>
            </a:r>
          </a:p>
        </p:txBody>
      </p:sp>
      <p:sp>
        <p:nvSpPr>
          <p:cNvPr id="5" name="Slide Number Placeholder 4"/>
          <p:cNvSpPr>
            <a:spLocks noGrp="1"/>
          </p:cNvSpPr>
          <p:nvPr>
            <p:ph type="sldNum" sz="quarter" idx="12"/>
          </p:nvPr>
        </p:nvSpPr>
        <p:spPr/>
        <p:txBody>
          <a:bodyPr/>
          <a:lstStyle/>
          <a:p>
            <a:fld id="{E4E69070-2B1B-42CA-A3F1-EEDE53598207}"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784937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1371600"/>
            <a:ext cx="5826719" cy="2679236"/>
          </a:xfrm>
          <a:ln w="25400" cmpd="sng">
            <a:solidFill>
              <a:schemeClr val="tx1"/>
            </a:solidFill>
          </a:ln>
        </p:spPr>
        <p:txBody>
          <a:bodyPr/>
          <a:lstStyle/>
          <a:p>
            <a:r>
              <a:rPr lang="en-US" dirty="0">
                <a:solidFill>
                  <a:schemeClr val="tx1"/>
                </a:solidFill>
              </a:rPr>
              <a:t>ACT 295 of 2017: TESS &amp; LEADS – even better!</a:t>
            </a:r>
          </a:p>
        </p:txBody>
      </p:sp>
      <p:sp>
        <p:nvSpPr>
          <p:cNvPr id="3" name="Subtitle 2"/>
          <p:cNvSpPr>
            <a:spLocks noGrp="1"/>
          </p:cNvSpPr>
          <p:nvPr>
            <p:ph type="subTitle" idx="1"/>
          </p:nvPr>
        </p:nvSpPr>
        <p:spPr>
          <a:xfrm>
            <a:off x="1130595" y="4050834"/>
            <a:ext cx="5826719" cy="1435566"/>
          </a:xfrm>
        </p:spPr>
        <p:txBody>
          <a:bodyPr>
            <a:normAutofit fontScale="55000" lnSpcReduction="20000"/>
          </a:bodyPr>
          <a:lstStyle/>
          <a:p>
            <a:endParaRPr lang="en-US" sz="3200" dirty="0"/>
          </a:p>
          <a:p>
            <a:r>
              <a:rPr lang="en-US" sz="5100" dirty="0">
                <a:solidFill>
                  <a:schemeClr val="tx1"/>
                </a:solidFill>
              </a:rPr>
              <a:t>State systems for </a:t>
            </a:r>
          </a:p>
          <a:p>
            <a:r>
              <a:rPr lang="en-US" sz="5100" dirty="0">
                <a:solidFill>
                  <a:schemeClr val="tx1"/>
                </a:solidFill>
              </a:rPr>
              <a:t>Educator Observations &amp; Ratings</a:t>
            </a:r>
          </a:p>
          <a:p>
            <a:endParaRPr lang="en-US" sz="3600" dirty="0">
              <a:solidFill>
                <a:schemeClr val="tx1"/>
              </a:solidFill>
            </a:endParaRPr>
          </a:p>
        </p:txBody>
      </p:sp>
    </p:spTree>
    <p:extLst>
      <p:ext uri="{BB962C8B-B14F-4D97-AF65-F5344CB8AC3E}">
        <p14:creationId xmlns:p14="http://schemas.microsoft.com/office/powerpoint/2010/main" val="82977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347713" cy="1320800"/>
          </a:xfrm>
          <a:ln w="19050">
            <a:solidFill>
              <a:schemeClr val="tx1"/>
            </a:solidFill>
          </a:ln>
        </p:spPr>
        <p:txBody>
          <a:bodyPr>
            <a:noAutofit/>
          </a:bodyPr>
          <a:lstStyle/>
          <a:p>
            <a:pPr algn="ctr"/>
            <a:r>
              <a:rPr lang="en-US" sz="4000" dirty="0">
                <a:solidFill>
                  <a:schemeClr val="tx1"/>
                </a:solidFill>
              </a:rPr>
              <a:t>TESS Statute</a:t>
            </a:r>
            <a:br>
              <a:rPr lang="en-US" sz="4000" dirty="0">
                <a:solidFill>
                  <a:schemeClr val="tx1"/>
                </a:solidFill>
              </a:rPr>
            </a:br>
            <a:r>
              <a:rPr lang="en-US" sz="4000" dirty="0">
                <a:solidFill>
                  <a:schemeClr val="tx1"/>
                </a:solidFill>
              </a:rPr>
              <a:t> </a:t>
            </a:r>
            <a:r>
              <a:rPr lang="en-US" dirty="0">
                <a:solidFill>
                  <a:schemeClr val="tx1"/>
                </a:solidFill>
              </a:rPr>
              <a:t>(</a:t>
            </a:r>
            <a:r>
              <a:rPr lang="en-US" sz="3200" dirty="0">
                <a:solidFill>
                  <a:schemeClr val="tx1"/>
                </a:solidFill>
              </a:rPr>
              <a:t>as amended by Act 295) </a:t>
            </a:r>
            <a:endParaRPr lang="en-US" sz="4000" dirty="0">
              <a:solidFill>
                <a:schemeClr val="tx1"/>
              </a:solidFill>
            </a:endParaRPr>
          </a:p>
        </p:txBody>
      </p:sp>
      <p:sp>
        <p:nvSpPr>
          <p:cNvPr id="3" name="Text Placeholder 2"/>
          <p:cNvSpPr>
            <a:spLocks noGrp="1"/>
          </p:cNvSpPr>
          <p:nvPr>
            <p:ph idx="1"/>
          </p:nvPr>
        </p:nvSpPr>
        <p:spPr>
          <a:xfrm>
            <a:off x="457200" y="1647146"/>
            <a:ext cx="6347714" cy="4753653"/>
          </a:xfrm>
          <a:ln>
            <a:solidFill>
              <a:schemeClr val="tx1"/>
            </a:solidFill>
          </a:ln>
        </p:spPr>
        <p:txBody>
          <a:bodyPr>
            <a:normAutofit fontScale="92500" lnSpcReduction="10000"/>
          </a:bodyPr>
          <a:lstStyle/>
          <a:p>
            <a:pPr marL="0" indent="0">
              <a:buNone/>
            </a:pPr>
            <a:r>
              <a:rPr lang="en-US" sz="2600" dirty="0"/>
              <a:t>FOCUS of TESS continues:</a:t>
            </a:r>
          </a:p>
          <a:p>
            <a:pPr>
              <a:buFont typeface="Wingdings" panose="05000000000000000000" pitchFamily="2" charset="2"/>
              <a:buChar char="v"/>
            </a:pPr>
            <a:r>
              <a:rPr lang="en-US" sz="2600" dirty="0"/>
              <a:t>Effective teaching practice</a:t>
            </a:r>
          </a:p>
          <a:p>
            <a:pPr>
              <a:buFont typeface="Wingdings" panose="05000000000000000000" pitchFamily="2" charset="2"/>
              <a:buChar char="v"/>
            </a:pPr>
            <a:r>
              <a:rPr lang="en-US" sz="2600" dirty="0"/>
              <a:t>Impact of quality teaching on positive student outcomes</a:t>
            </a:r>
          </a:p>
          <a:p>
            <a:pPr>
              <a:buFont typeface="Wingdings" panose="05000000000000000000" pitchFamily="2" charset="2"/>
              <a:buChar char="v"/>
            </a:pPr>
            <a:r>
              <a:rPr lang="en-US" sz="2600" dirty="0"/>
              <a:t>Continuous improvement</a:t>
            </a:r>
          </a:p>
          <a:p>
            <a:pPr>
              <a:buFont typeface="Wingdings" panose="05000000000000000000" pitchFamily="2" charset="2"/>
              <a:buChar char="v"/>
            </a:pPr>
            <a:r>
              <a:rPr lang="en-US" sz="2600" dirty="0"/>
              <a:t>Embedded student growth</a:t>
            </a:r>
          </a:p>
          <a:p>
            <a:pPr>
              <a:buFont typeface="Wingdings" panose="05000000000000000000" pitchFamily="2" charset="2"/>
              <a:buChar char="v"/>
            </a:pPr>
            <a:r>
              <a:rPr lang="en-US" sz="2600" dirty="0"/>
              <a:t>Summative evaluation at least once every 4 years</a:t>
            </a:r>
          </a:p>
          <a:p>
            <a:pPr>
              <a:buFont typeface="Wingdings" panose="05000000000000000000" pitchFamily="2" charset="2"/>
              <a:buChar char="v"/>
            </a:pPr>
            <a:r>
              <a:rPr lang="en-US" sz="2600" dirty="0"/>
              <a:t>PGP is the system driver</a:t>
            </a:r>
          </a:p>
          <a:p>
            <a:pPr>
              <a:buFont typeface="Wingdings" panose="05000000000000000000" pitchFamily="2" charset="2"/>
              <a:buChar char="v"/>
            </a:pPr>
            <a:r>
              <a:rPr lang="en-US" sz="2600" dirty="0"/>
              <a:t>Teacher Fair Dismissal not changed or negated</a:t>
            </a:r>
          </a:p>
          <a:p>
            <a:pPr>
              <a:buFont typeface="Wingdings" panose="05000000000000000000" pitchFamily="2" charset="2"/>
              <a:buChar char="v"/>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722280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914400"/>
            <a:ext cx="5826719" cy="3136436"/>
          </a:xfrm>
          <a:ln w="25400" cmpd="sng">
            <a:solidFill>
              <a:schemeClr val="tx1"/>
            </a:solidFill>
          </a:ln>
        </p:spPr>
        <p:txBody>
          <a:bodyPr/>
          <a:lstStyle/>
          <a:p>
            <a:r>
              <a:rPr lang="en-US" sz="4800" dirty="0">
                <a:solidFill>
                  <a:schemeClr val="tx1"/>
                </a:solidFill>
              </a:rPr>
              <a:t>DESE</a:t>
            </a:r>
            <a:br>
              <a:rPr lang="en-US" sz="4800" dirty="0">
                <a:solidFill>
                  <a:schemeClr val="tx1"/>
                </a:solidFill>
              </a:rPr>
            </a:br>
            <a:r>
              <a:rPr lang="en-US" sz="4800" dirty="0">
                <a:solidFill>
                  <a:schemeClr val="tx1"/>
                </a:solidFill>
              </a:rPr>
              <a:t>Vision for Excellence in Education</a:t>
            </a:r>
          </a:p>
        </p:txBody>
      </p:sp>
      <p:sp>
        <p:nvSpPr>
          <p:cNvPr id="3" name="Subtitle 2"/>
          <p:cNvSpPr>
            <a:spLocks noGrp="1"/>
          </p:cNvSpPr>
          <p:nvPr>
            <p:ph type="subTitle" idx="1"/>
          </p:nvPr>
        </p:nvSpPr>
        <p:spPr>
          <a:xfrm>
            <a:off x="1130595" y="4050834"/>
            <a:ext cx="5826719" cy="1435566"/>
          </a:xfrm>
        </p:spPr>
        <p:txBody>
          <a:bodyPr>
            <a:normAutofit fontScale="62500" lnSpcReduction="20000"/>
          </a:bodyPr>
          <a:lstStyle/>
          <a:p>
            <a:endParaRPr lang="en-US" sz="3200" dirty="0"/>
          </a:p>
          <a:p>
            <a:r>
              <a:rPr lang="en-US" sz="3400" dirty="0">
                <a:solidFill>
                  <a:schemeClr val="tx1"/>
                </a:solidFill>
              </a:rPr>
              <a:t>Arkansas Department of Education</a:t>
            </a:r>
          </a:p>
          <a:p>
            <a:r>
              <a:rPr lang="en-US" sz="3400" dirty="0">
                <a:solidFill>
                  <a:schemeClr val="tx1"/>
                </a:solidFill>
              </a:rPr>
              <a:t>Agency Strategic Performance Management</a:t>
            </a:r>
          </a:p>
          <a:p>
            <a:endParaRPr lang="en-US" sz="3600" dirty="0">
              <a:solidFill>
                <a:schemeClr val="tx1"/>
              </a:solidFill>
            </a:endParaRPr>
          </a:p>
        </p:txBody>
      </p:sp>
    </p:spTree>
    <p:extLst>
      <p:ext uri="{BB962C8B-B14F-4D97-AF65-F5344CB8AC3E}">
        <p14:creationId xmlns:p14="http://schemas.microsoft.com/office/powerpoint/2010/main" val="169732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84" y="457200"/>
            <a:ext cx="6347713" cy="1320800"/>
          </a:xfrm>
          <a:ln w="19050">
            <a:solidFill>
              <a:schemeClr val="tx1"/>
            </a:solidFill>
          </a:ln>
        </p:spPr>
        <p:txBody>
          <a:bodyPr>
            <a:noAutofit/>
          </a:bodyPr>
          <a:lstStyle/>
          <a:p>
            <a:pPr algn="ctr"/>
            <a:r>
              <a:rPr lang="en-US" sz="4000" dirty="0">
                <a:solidFill>
                  <a:schemeClr val="tx1"/>
                </a:solidFill>
              </a:rPr>
              <a:t>TESS Statute</a:t>
            </a:r>
            <a:br>
              <a:rPr lang="en-US" sz="4000" dirty="0">
                <a:solidFill>
                  <a:schemeClr val="tx1"/>
                </a:solidFill>
              </a:rPr>
            </a:br>
            <a:r>
              <a:rPr lang="en-US" sz="4000" dirty="0">
                <a:solidFill>
                  <a:schemeClr val="tx1"/>
                </a:solidFill>
              </a:rPr>
              <a:t> (</a:t>
            </a:r>
            <a:r>
              <a:rPr lang="en-US" dirty="0">
                <a:solidFill>
                  <a:schemeClr val="tx1"/>
                </a:solidFill>
              </a:rPr>
              <a:t>as amended by Act 295) </a:t>
            </a:r>
            <a:endParaRPr lang="en-US" sz="4000" dirty="0">
              <a:solidFill>
                <a:schemeClr val="tx1"/>
              </a:solidFill>
            </a:endParaRPr>
          </a:p>
        </p:txBody>
      </p:sp>
      <p:sp>
        <p:nvSpPr>
          <p:cNvPr id="3" name="Text Placeholder 2"/>
          <p:cNvSpPr>
            <a:spLocks noGrp="1"/>
          </p:cNvSpPr>
          <p:nvPr>
            <p:ph idx="1"/>
          </p:nvPr>
        </p:nvSpPr>
        <p:spPr>
          <a:xfrm>
            <a:off x="609599" y="1778000"/>
            <a:ext cx="6372098" cy="4241799"/>
          </a:xfrm>
          <a:ln>
            <a:solidFill>
              <a:schemeClr val="tx1"/>
            </a:solidFill>
          </a:ln>
        </p:spPr>
        <p:txBody>
          <a:bodyPr>
            <a:normAutofit/>
          </a:bodyPr>
          <a:lstStyle/>
          <a:p>
            <a:pPr marL="0" indent="0">
              <a:buNone/>
            </a:pPr>
            <a:r>
              <a:rPr lang="en-US" sz="2600" dirty="0"/>
              <a:t>‘Formative’ Years:</a:t>
            </a:r>
          </a:p>
          <a:p>
            <a:r>
              <a:rPr lang="en-US" sz="2600" dirty="0"/>
              <a:t>Support </a:t>
            </a:r>
          </a:p>
          <a:p>
            <a:r>
              <a:rPr lang="en-US" sz="2600" dirty="0"/>
              <a:t>Professional Growth via Competency-based</a:t>
            </a:r>
          </a:p>
          <a:p>
            <a:r>
              <a:rPr lang="en-US" sz="2600" dirty="0"/>
              <a:t>Learning format: collaboration, self-directed research, or micro-credentialing</a:t>
            </a:r>
          </a:p>
          <a:p>
            <a:r>
              <a:rPr lang="en-US" sz="2600" dirty="0"/>
              <a:t>State requires Summative Annual Rating, but not in Formative Years</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54368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9050">
            <a:solidFill>
              <a:schemeClr val="tx1"/>
            </a:solidFill>
          </a:ln>
        </p:spPr>
        <p:txBody>
          <a:bodyPr>
            <a:noAutofit/>
          </a:bodyPr>
          <a:lstStyle/>
          <a:p>
            <a:pPr algn="ctr"/>
            <a:r>
              <a:rPr lang="en-US" sz="4000" dirty="0">
                <a:solidFill>
                  <a:schemeClr val="tx1"/>
                </a:solidFill>
              </a:rPr>
              <a:t>TESS Statute</a:t>
            </a:r>
            <a:br>
              <a:rPr lang="en-US" sz="4000" dirty="0">
                <a:solidFill>
                  <a:schemeClr val="tx1"/>
                </a:solidFill>
              </a:rPr>
            </a:br>
            <a:r>
              <a:rPr lang="en-US" sz="4000" dirty="0">
                <a:solidFill>
                  <a:schemeClr val="tx1"/>
                </a:solidFill>
              </a:rPr>
              <a:t> (</a:t>
            </a:r>
            <a:r>
              <a:rPr lang="en-US" dirty="0">
                <a:solidFill>
                  <a:schemeClr val="tx1"/>
                </a:solidFill>
              </a:rPr>
              <a:t>as amended by Act 295) </a:t>
            </a:r>
            <a:endParaRPr lang="en-US" sz="4000" dirty="0">
              <a:solidFill>
                <a:schemeClr val="tx1"/>
              </a:solidFill>
            </a:endParaRPr>
          </a:p>
        </p:txBody>
      </p:sp>
      <p:sp>
        <p:nvSpPr>
          <p:cNvPr id="3" name="Text Placeholder 2"/>
          <p:cNvSpPr>
            <a:spLocks noGrp="1"/>
          </p:cNvSpPr>
          <p:nvPr>
            <p:ph idx="1"/>
          </p:nvPr>
        </p:nvSpPr>
        <p:spPr>
          <a:xfrm>
            <a:off x="609599" y="1930400"/>
            <a:ext cx="6347714" cy="4240209"/>
          </a:xfrm>
          <a:ln w="22225">
            <a:solidFill>
              <a:schemeClr val="tx1"/>
            </a:solidFill>
          </a:ln>
        </p:spPr>
        <p:txBody>
          <a:bodyPr>
            <a:normAutofit/>
          </a:bodyPr>
          <a:lstStyle/>
          <a:p>
            <a:pPr marL="0" indent="0">
              <a:buNone/>
            </a:pPr>
            <a:r>
              <a:rPr lang="en-US" sz="2400" dirty="0"/>
              <a:t>Now discretionary, not state-directed:</a:t>
            </a:r>
          </a:p>
          <a:p>
            <a:r>
              <a:rPr lang="en-US" sz="2400" dirty="0"/>
              <a:t>Definition of artifacts</a:t>
            </a:r>
          </a:p>
          <a:p>
            <a:r>
              <a:rPr lang="en-US" sz="2400" dirty="0"/>
              <a:t>Number and format for Formal/Informal Observations</a:t>
            </a:r>
          </a:p>
          <a:p>
            <a:r>
              <a:rPr lang="en-US" sz="2400" dirty="0"/>
              <a:t>Pre-and Post-Observation Conferences</a:t>
            </a:r>
          </a:p>
          <a:p>
            <a:r>
              <a:rPr lang="en-US" sz="2400" dirty="0"/>
              <a:t>Amount of Observation Time</a:t>
            </a:r>
          </a:p>
          <a:p>
            <a:r>
              <a:rPr lang="en-US" sz="2400" dirty="0"/>
              <a:t>Annual evidence of Student Growth</a:t>
            </a:r>
          </a:p>
          <a:p>
            <a:r>
              <a:rPr lang="en-US" sz="2400" dirty="0"/>
              <a:t>Amount of Professional Development tied to PGP</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53127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4800"/>
            <a:ext cx="6347713" cy="1320800"/>
          </a:xfrm>
          <a:ln w="19050">
            <a:solidFill>
              <a:schemeClr val="tx1"/>
            </a:solidFill>
          </a:ln>
        </p:spPr>
        <p:txBody>
          <a:bodyPr>
            <a:noAutofit/>
          </a:bodyPr>
          <a:lstStyle/>
          <a:p>
            <a:pPr algn="ctr"/>
            <a:r>
              <a:rPr lang="en-US" sz="4000" dirty="0">
                <a:solidFill>
                  <a:schemeClr val="tx1"/>
                </a:solidFill>
              </a:rPr>
              <a:t>Novice &amp; Probationary</a:t>
            </a:r>
            <a:br>
              <a:rPr lang="en-US" sz="4000" dirty="0">
                <a:solidFill>
                  <a:schemeClr val="tx1"/>
                </a:solidFill>
              </a:rPr>
            </a:br>
            <a:r>
              <a:rPr lang="en-US" sz="4000" dirty="0">
                <a:solidFill>
                  <a:schemeClr val="tx1"/>
                </a:solidFill>
              </a:rPr>
              <a:t>Summative Evaluations</a:t>
            </a:r>
          </a:p>
        </p:txBody>
      </p:sp>
      <p:sp>
        <p:nvSpPr>
          <p:cNvPr id="3" name="Text Placeholder 2"/>
          <p:cNvSpPr>
            <a:spLocks noGrp="1"/>
          </p:cNvSpPr>
          <p:nvPr>
            <p:ph idx="1"/>
          </p:nvPr>
        </p:nvSpPr>
        <p:spPr>
          <a:xfrm>
            <a:off x="613610" y="1625600"/>
            <a:ext cx="6347714" cy="4470400"/>
          </a:xfrm>
          <a:ln w="22225">
            <a:solidFill>
              <a:schemeClr val="tx1"/>
            </a:solidFill>
          </a:ln>
        </p:spPr>
        <p:txBody>
          <a:bodyPr>
            <a:normAutofit lnSpcReduction="10000"/>
          </a:bodyPr>
          <a:lstStyle/>
          <a:p>
            <a:r>
              <a:rPr lang="en-US" sz="2400" dirty="0"/>
              <a:t>Novice teachers are not required to have a summative rating by the Division of Elementary &amp; Secondary Education; they will have mentoring and support instead.</a:t>
            </a:r>
          </a:p>
          <a:p>
            <a:r>
              <a:rPr lang="en-US" sz="2400" dirty="0"/>
              <a:t>DESE does not require Summative Evaluations for probationary. Probationary teachers follow the four-year cycle, or district policy.</a:t>
            </a:r>
          </a:p>
          <a:p>
            <a:r>
              <a:rPr lang="en-US" sz="2400" dirty="0"/>
              <a:t>Districts/charters may </a:t>
            </a:r>
            <a:r>
              <a:rPr lang="en-US" sz="2400" i="1" dirty="0"/>
              <a:t>choose </a:t>
            </a:r>
            <a:r>
              <a:rPr lang="en-US" sz="2400" dirty="0"/>
              <a:t>to conduct summative evaluations.</a:t>
            </a:r>
          </a:p>
          <a:p>
            <a:r>
              <a:rPr lang="en-US" sz="2400" dirty="0"/>
              <a:t>These educators may be placed in intensive support status if necessary.</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14956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7" y="-128325"/>
            <a:ext cx="9144793" cy="7114649"/>
          </a:xfrm>
          <a:prstGeom prst="rect">
            <a:avLst/>
          </a:prstGeom>
        </p:spPr>
      </p:pic>
      <p:sp>
        <p:nvSpPr>
          <p:cNvPr id="4" name="TextBox 3"/>
          <p:cNvSpPr txBox="1"/>
          <p:nvPr/>
        </p:nvSpPr>
        <p:spPr>
          <a:xfrm>
            <a:off x="607150" y="381000"/>
            <a:ext cx="6858000" cy="2308324"/>
          </a:xfrm>
          <a:prstGeom prst="rect">
            <a:avLst/>
          </a:prstGeom>
          <a:noFill/>
          <a:ln w="44450" cmpd="thickThin">
            <a:solidFill>
              <a:srgbClr val="0070C0"/>
            </a:solidFill>
          </a:ln>
        </p:spPr>
        <p:txBody>
          <a:bodyPr wrap="square" rtlCol="0">
            <a:spAutoFit/>
          </a:bodyPr>
          <a:lstStyle/>
          <a:p>
            <a:r>
              <a:rPr lang="en-US" sz="3600" dirty="0">
                <a:latin typeface="Comic Sans MS" panose="030F0702030302020204" pitchFamily="66" charset="0"/>
              </a:rPr>
              <a:t>“Every morning in Africa, a Gazelle wakes up. It knows it must run faster than the fastest lion or it will be killed.</a:t>
            </a:r>
          </a:p>
        </p:txBody>
      </p:sp>
      <p:sp>
        <p:nvSpPr>
          <p:cNvPr id="5" name="TextBox 4"/>
          <p:cNvSpPr txBox="1"/>
          <p:nvPr/>
        </p:nvSpPr>
        <p:spPr>
          <a:xfrm>
            <a:off x="4343400" y="3200400"/>
            <a:ext cx="4572000" cy="2862322"/>
          </a:xfrm>
          <a:prstGeom prst="rect">
            <a:avLst/>
          </a:prstGeom>
          <a:noFill/>
          <a:ln w="44450">
            <a:solidFill>
              <a:srgbClr val="0070C0"/>
            </a:solidFill>
          </a:ln>
        </p:spPr>
        <p:txBody>
          <a:bodyPr wrap="square" rtlCol="0">
            <a:spAutoFit/>
          </a:bodyPr>
          <a:lstStyle/>
          <a:p>
            <a:r>
              <a:rPr lang="en-US" sz="3600" dirty="0">
                <a:latin typeface="Comic Sans MS" panose="030F0702030302020204" pitchFamily="66" charset="0"/>
              </a:rPr>
              <a:t>Every morning a Lion wakes up. It knows it must outrun the slowest Gazelle or it will starve to death.</a:t>
            </a:r>
          </a:p>
        </p:txBody>
      </p:sp>
      <p:pic>
        <p:nvPicPr>
          <p:cNvPr id="1028" name="Picture 4" descr="Image result for african sunr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917924"/>
            <a:ext cx="3731350" cy="3753074"/>
          </a:xfrm>
          <a:prstGeom prst="rect">
            <a:avLst/>
          </a:prstGeom>
          <a:noFill/>
          <a:effectLst>
            <a:glow rad="266700">
              <a:schemeClr val="accent4">
                <a:satMod val="175000"/>
                <a:alpha val="42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450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0354"/>
            <a:ext cx="9144000" cy="7116953"/>
          </a:xfrm>
          <a:prstGeom prst="rect">
            <a:avLst/>
          </a:prstGeom>
        </p:spPr>
      </p:pic>
      <p:pic>
        <p:nvPicPr>
          <p:cNvPr id="2050" name="Picture 2" descr="Image result for l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613" r="18467" b="5226"/>
          <a:stretch/>
        </p:blipFill>
        <p:spPr bwMode="auto">
          <a:xfrm>
            <a:off x="5172076" y="2504602"/>
            <a:ext cx="3200400" cy="3297380"/>
          </a:xfrm>
          <a:prstGeom prst="rect">
            <a:avLst/>
          </a:prstGeom>
          <a:noFill/>
          <a:effectLst>
            <a:glow rad="228600">
              <a:schemeClr val="bg2">
                <a:lumMod val="90000"/>
                <a:alpha val="40000"/>
              </a:schemeClr>
            </a:glow>
            <a:softEdge rad="317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533400"/>
            <a:ext cx="6629400" cy="2308324"/>
          </a:xfrm>
          <a:prstGeom prst="rect">
            <a:avLst/>
          </a:prstGeom>
          <a:noFill/>
          <a:ln w="25400">
            <a:solidFill>
              <a:schemeClr val="tx1"/>
            </a:solidFill>
          </a:ln>
        </p:spPr>
        <p:txBody>
          <a:bodyPr wrap="square" rtlCol="0">
            <a:spAutoFit/>
          </a:bodyPr>
          <a:lstStyle/>
          <a:p>
            <a:r>
              <a:rPr lang="en-US" sz="3600" dirty="0">
                <a:latin typeface="Comic Sans MS" panose="030F0702030302020204" pitchFamily="66" charset="0"/>
              </a:rPr>
              <a:t>It doesn’t matter whether you are a Lion or a Gazelle. . . When the sun comes up, you’d better be running.”</a:t>
            </a:r>
          </a:p>
        </p:txBody>
      </p:sp>
      <p:sp>
        <p:nvSpPr>
          <p:cNvPr id="5" name="TextBox 4"/>
          <p:cNvSpPr txBox="1"/>
          <p:nvPr/>
        </p:nvSpPr>
        <p:spPr>
          <a:xfrm>
            <a:off x="5010152" y="5592126"/>
            <a:ext cx="3752848" cy="1200329"/>
          </a:xfrm>
          <a:prstGeom prst="rect">
            <a:avLst/>
          </a:prstGeom>
          <a:noFill/>
        </p:spPr>
        <p:txBody>
          <a:bodyPr wrap="square" rtlCol="0">
            <a:spAutoFit/>
          </a:bodyPr>
          <a:lstStyle/>
          <a:p>
            <a:r>
              <a:rPr lang="en-US" dirty="0"/>
              <a:t>― </a:t>
            </a:r>
            <a:r>
              <a:rPr lang="en-US" b="1" i="1" dirty="0">
                <a:hlinkClick r:id="rId5"/>
              </a:rPr>
              <a:t>Christopher McDougall</a:t>
            </a:r>
            <a:r>
              <a:rPr lang="en-US" i="1" dirty="0"/>
              <a:t>, </a:t>
            </a:r>
            <a:r>
              <a:rPr lang="en-US" b="1" i="1" dirty="0">
                <a:hlinkClick r:id="rId6"/>
              </a:rPr>
              <a:t>Born to Run: A Hidden Tribe, Superathletes, and the Greatest Race the World Has Never Seen</a:t>
            </a:r>
            <a:endParaRPr lang="en-US" i="1" dirty="0"/>
          </a:p>
        </p:txBody>
      </p:sp>
      <p:pic>
        <p:nvPicPr>
          <p:cNvPr id="2052" name="Picture 4" descr="Image result for gazel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651" y="3245377"/>
            <a:ext cx="4352977" cy="2911054"/>
          </a:xfrm>
          <a:prstGeom prst="rect">
            <a:avLst/>
          </a:prstGeom>
          <a:noFill/>
          <a:effectLst>
            <a:glow rad="127000">
              <a:schemeClr val="accent1">
                <a:lumMod val="20000"/>
                <a:lumOff val="80000"/>
              </a:schemeClr>
            </a:glow>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069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57" y="152400"/>
            <a:ext cx="7872843" cy="1676400"/>
          </a:xfrm>
        </p:spPr>
        <p:txBody>
          <a:bodyPr>
            <a:normAutofit/>
          </a:bodyPr>
          <a:lstStyle/>
          <a:p>
            <a:pPr algn="ctr"/>
            <a:r>
              <a:rPr lang="en-US" sz="4400" b="1" dirty="0">
                <a:solidFill>
                  <a:schemeClr val="accent2">
                    <a:lumMod val="75000"/>
                  </a:schemeClr>
                </a:solidFill>
              </a:rPr>
              <a:t>TESS Advocacy</a:t>
            </a:r>
            <a:br>
              <a:rPr lang="en-US" sz="4400" b="1" dirty="0">
                <a:solidFill>
                  <a:schemeClr val="accent2">
                    <a:lumMod val="75000"/>
                  </a:schemeClr>
                </a:solidFill>
              </a:rPr>
            </a:br>
            <a:r>
              <a:rPr lang="en-US" sz="4400" b="1" dirty="0">
                <a:solidFill>
                  <a:schemeClr val="accent2">
                    <a:lumMod val="75000"/>
                  </a:schemeClr>
                </a:solidFill>
              </a:rPr>
              <a:t>for Observers &amp; Learners</a:t>
            </a:r>
          </a:p>
        </p:txBody>
      </p:sp>
      <p:sp>
        <p:nvSpPr>
          <p:cNvPr id="3" name="Content Placeholder 2"/>
          <p:cNvSpPr>
            <a:spLocks noGrp="1"/>
          </p:cNvSpPr>
          <p:nvPr>
            <p:ph sz="half" idx="1"/>
          </p:nvPr>
        </p:nvSpPr>
        <p:spPr>
          <a:xfrm>
            <a:off x="204357" y="1828800"/>
            <a:ext cx="5867400" cy="4191000"/>
          </a:xfrm>
          <a:ln w="22225">
            <a:solidFill>
              <a:schemeClr val="tx1"/>
            </a:solidFill>
          </a:ln>
        </p:spPr>
        <p:txBody>
          <a:bodyPr>
            <a:normAutofit fontScale="92500" lnSpcReduction="10000"/>
          </a:bodyPr>
          <a:lstStyle/>
          <a:p>
            <a:r>
              <a:rPr lang="en-US" sz="4000" dirty="0"/>
              <a:t>Professional Attitudes</a:t>
            </a:r>
          </a:p>
          <a:p>
            <a:r>
              <a:rPr lang="en-US" sz="4000" dirty="0"/>
              <a:t>Careful, Clear Communication</a:t>
            </a:r>
          </a:p>
          <a:p>
            <a:r>
              <a:rPr lang="en-US" sz="4000" dirty="0"/>
              <a:t>Appropriate Documentation</a:t>
            </a:r>
          </a:p>
          <a:p>
            <a:r>
              <a:rPr lang="en-US" sz="4000" dirty="0"/>
              <a:t>Working knowledge of system resources</a:t>
            </a:r>
          </a:p>
          <a:p>
            <a:endParaRPr lang="en-US" dirty="0"/>
          </a:p>
          <a:p>
            <a:endParaRPr lang="en-US" dirty="0"/>
          </a:p>
          <a:p>
            <a:endParaRPr lang="en-US" dirty="0"/>
          </a:p>
        </p:txBody>
      </p:sp>
      <p:pic>
        <p:nvPicPr>
          <p:cNvPr id="1026" name="Picture 2" descr="Image result for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2673">
            <a:off x="5466746" y="3386373"/>
            <a:ext cx="33528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4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52" y="304800"/>
            <a:ext cx="7400948" cy="685800"/>
          </a:xfrm>
          <a:ln w="19050">
            <a:solidFill>
              <a:schemeClr val="tx1"/>
            </a:solidFill>
          </a:ln>
        </p:spPr>
        <p:txBody>
          <a:bodyPr>
            <a:noAutofit/>
          </a:bodyPr>
          <a:lstStyle/>
          <a:p>
            <a:pPr algn="ctr"/>
            <a:r>
              <a:rPr lang="en-US" sz="4400" dirty="0">
                <a:solidFill>
                  <a:schemeClr val="tx1"/>
                </a:solidFill>
              </a:rPr>
              <a:t>WOWs &amp; WONDERS</a:t>
            </a:r>
          </a:p>
        </p:txBody>
      </p:sp>
      <p:sp>
        <p:nvSpPr>
          <p:cNvPr id="3" name="Content Placeholder 2"/>
          <p:cNvSpPr>
            <a:spLocks noGrp="1"/>
          </p:cNvSpPr>
          <p:nvPr>
            <p:ph sz="half" idx="1"/>
          </p:nvPr>
        </p:nvSpPr>
        <p:spPr>
          <a:xfrm>
            <a:off x="523852" y="1295400"/>
            <a:ext cx="3667148" cy="4745961"/>
          </a:xfrm>
          <a:solidFill>
            <a:schemeClr val="bg1">
              <a:lumMod val="85000"/>
            </a:schemeClr>
          </a:solidFill>
          <a:ln w="15875">
            <a:solidFill>
              <a:schemeClr val="tx1"/>
            </a:solidFill>
          </a:ln>
        </p:spPr>
        <p:txBody>
          <a:bodyPr>
            <a:noAutofit/>
          </a:bodyPr>
          <a:lstStyle/>
          <a:p>
            <a:r>
              <a:rPr lang="en-US" sz="2800" dirty="0"/>
              <a:t>Share the understandings you gained from our time together today.  </a:t>
            </a:r>
          </a:p>
          <a:p>
            <a:r>
              <a:rPr lang="en-US" sz="2800" dirty="0"/>
              <a:t>What did you have confirmed for you?</a:t>
            </a:r>
          </a:p>
          <a:p>
            <a:r>
              <a:rPr lang="en-US" sz="2800" dirty="0"/>
              <a:t>What was new to you?</a:t>
            </a:r>
          </a:p>
        </p:txBody>
      </p:sp>
      <p:sp>
        <p:nvSpPr>
          <p:cNvPr id="5" name="Content Placeholder 2"/>
          <p:cNvSpPr>
            <a:spLocks noGrp="1"/>
          </p:cNvSpPr>
          <p:nvPr>
            <p:ph sz="half" idx="2"/>
          </p:nvPr>
        </p:nvSpPr>
        <p:spPr>
          <a:xfrm>
            <a:off x="4191000" y="1295400"/>
            <a:ext cx="3733800" cy="4745961"/>
          </a:xfrm>
          <a:solidFill>
            <a:schemeClr val="bg1">
              <a:lumMod val="85000"/>
            </a:schemeClr>
          </a:solidFill>
          <a:ln w="15875">
            <a:solidFill>
              <a:schemeClr val="tx1"/>
            </a:solidFill>
          </a:ln>
        </p:spPr>
        <p:txBody>
          <a:bodyPr>
            <a:noAutofit/>
          </a:bodyPr>
          <a:lstStyle/>
          <a:p>
            <a:r>
              <a:rPr lang="en-US" sz="2800" dirty="0"/>
              <a:t>What pertinent questions does this bring up? </a:t>
            </a:r>
          </a:p>
          <a:p>
            <a:r>
              <a:rPr lang="en-US" sz="2800" dirty="0"/>
              <a:t>What does this mean for you in the classroom? </a:t>
            </a:r>
          </a:p>
          <a:p>
            <a:r>
              <a:rPr lang="en-US" sz="2800" dirty="0"/>
              <a:t>What could have been done to deepen improve this training? </a:t>
            </a:r>
          </a:p>
        </p:txBody>
      </p:sp>
    </p:spTree>
    <p:extLst>
      <p:ext uri="{BB962C8B-B14F-4D97-AF65-F5344CB8AC3E}">
        <p14:creationId xmlns:p14="http://schemas.microsoft.com/office/powerpoint/2010/main" val="381023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990600"/>
            <a:ext cx="8098536" cy="3708708"/>
          </a:xfrm>
          <a:prstGeom prst="rect">
            <a:avLst/>
          </a:prstGeom>
          <a:noFill/>
          <a:ln w="28575">
            <a:solidFill>
              <a:schemeClr val="tx1"/>
            </a:solidFill>
          </a:ln>
        </p:spPr>
        <p:txBody>
          <a:bodyPr wrap="square" rtlCol="0">
            <a:spAutoFit/>
          </a:bodyPr>
          <a:lstStyle/>
          <a:p>
            <a:pPr algn="ctr"/>
            <a:r>
              <a:rPr lang="en-US" sz="3200" dirty="0">
                <a:latin typeface="Arial Rounded MT Bold" panose="020F0704030504030204" pitchFamily="34" charset="0"/>
              </a:rPr>
              <a:t>Educator Support/Data Unit</a:t>
            </a:r>
          </a:p>
          <a:p>
            <a:pPr algn="ctr"/>
            <a:r>
              <a:rPr lang="en-US" sz="2400" i="1" dirty="0">
                <a:latin typeface="Arial Rounded MT Bold" panose="020F0704030504030204" pitchFamily="34" charset="0"/>
              </a:rPr>
              <a:t>Dr. Frank Servedio</a:t>
            </a:r>
            <a:r>
              <a:rPr lang="en-US" sz="2400" dirty="0">
                <a:latin typeface="Arial Rounded MT Bold" panose="020F0704030504030204" pitchFamily="34" charset="0"/>
              </a:rPr>
              <a:t>, </a:t>
            </a:r>
            <a:r>
              <a:rPr lang="en-US" sz="2000" dirty="0">
                <a:latin typeface="Arial Rounded MT Bold" panose="020F0704030504030204" pitchFamily="34" charset="0"/>
              </a:rPr>
              <a:t>Leader</a:t>
            </a:r>
          </a:p>
          <a:p>
            <a:pPr algn="ctr"/>
            <a:r>
              <a:rPr lang="en-US" sz="2400" dirty="0">
                <a:latin typeface="Arial Rounded MT Bold" panose="020F0704030504030204" pitchFamily="34" charset="0"/>
                <a:hlinkClick r:id="rId3"/>
              </a:rPr>
              <a:t>Frank.Servedio@Arkansas.gov</a:t>
            </a:r>
            <a:r>
              <a:rPr lang="en-US" sz="2400" dirty="0">
                <a:latin typeface="Arial Rounded MT Bold" panose="020F0704030504030204" pitchFamily="34" charset="0"/>
              </a:rPr>
              <a:t> </a:t>
            </a:r>
            <a:endParaRPr lang="en-US" sz="1100" dirty="0">
              <a:latin typeface="Arial Rounded MT Bold" panose="020F0704030504030204" pitchFamily="34" charset="0"/>
            </a:endParaRPr>
          </a:p>
          <a:p>
            <a:pPr algn="ctr"/>
            <a:r>
              <a:rPr lang="en-US" sz="2400" i="1" dirty="0">
                <a:latin typeface="Arial Rounded MT Bold" panose="020F0704030504030204" pitchFamily="34" charset="0"/>
              </a:rPr>
              <a:t>Becky Gibson</a:t>
            </a:r>
            <a:r>
              <a:rPr lang="en-US" sz="2400" dirty="0">
                <a:latin typeface="Arial Rounded MT Bold" panose="020F0704030504030204" pitchFamily="34" charset="0"/>
              </a:rPr>
              <a:t>, </a:t>
            </a:r>
            <a:r>
              <a:rPr lang="en-US" sz="2000" dirty="0">
                <a:latin typeface="Arial Rounded MT Bold" panose="020F0704030504030204" pitchFamily="34" charset="0"/>
              </a:rPr>
              <a:t>TESS, LEADS, &amp; EdReflect </a:t>
            </a:r>
            <a:r>
              <a:rPr lang="en-US" dirty="0">
                <a:latin typeface="Arial Rounded MT Bold" panose="020F0704030504030204" pitchFamily="34" charset="0"/>
              </a:rPr>
              <a:t>Advisor</a:t>
            </a:r>
          </a:p>
          <a:p>
            <a:pPr algn="ctr"/>
            <a:r>
              <a:rPr lang="en-US" sz="2400" dirty="0">
                <a:latin typeface="Arial Rounded MT Bold" panose="020F0704030504030204" pitchFamily="34" charset="0"/>
                <a:hlinkClick r:id="rId4"/>
              </a:rPr>
              <a:t>Becky.Gibson@Arkansas.gov</a:t>
            </a:r>
            <a:r>
              <a:rPr lang="en-US" sz="2400" dirty="0">
                <a:latin typeface="Arial Rounded MT Bold" panose="020F0704030504030204" pitchFamily="34" charset="0"/>
              </a:rPr>
              <a:t> </a:t>
            </a:r>
          </a:p>
          <a:p>
            <a:pPr algn="ctr"/>
            <a:r>
              <a:rPr lang="en-US" sz="2400" i="1" dirty="0">
                <a:latin typeface="Arial Rounded MT Bold" panose="020F0704030504030204" pitchFamily="34" charset="0"/>
              </a:rPr>
              <a:t>Renee Nelson, </a:t>
            </a:r>
            <a:r>
              <a:rPr lang="en-US" sz="2000" dirty="0">
                <a:latin typeface="Arial Rounded MT Bold" panose="020F0704030504030204" pitchFamily="34" charset="0"/>
              </a:rPr>
              <a:t>National Board Certification Advisor </a:t>
            </a:r>
            <a:r>
              <a:rPr lang="en-US" sz="2400" dirty="0">
                <a:latin typeface="Arial Rounded MT Bold" panose="020F0704030504030204" pitchFamily="34" charset="0"/>
                <a:hlinkClick r:id="rId5"/>
              </a:rPr>
              <a:t>Renee.Nelson@Arkansas.gov</a:t>
            </a:r>
            <a:r>
              <a:rPr lang="en-US" sz="2400" dirty="0">
                <a:latin typeface="Arial Rounded MT Bold" panose="020F0704030504030204" pitchFamily="34" charset="0"/>
              </a:rPr>
              <a:t> </a:t>
            </a:r>
          </a:p>
          <a:p>
            <a:pPr algn="ctr"/>
            <a:r>
              <a:rPr lang="en-US" sz="2400" i="1" dirty="0">
                <a:latin typeface="Arial Rounded MT Bold" panose="020F0704030504030204" pitchFamily="34" charset="0"/>
              </a:rPr>
              <a:t>Mike Vincent, </a:t>
            </a:r>
            <a:r>
              <a:rPr lang="en-US" sz="2000" dirty="0">
                <a:latin typeface="Arial Rounded MT Bold" panose="020F0704030504030204" pitchFamily="34" charset="0"/>
              </a:rPr>
              <a:t>Educator Data &amp; Opportunity Culture Advisor </a:t>
            </a:r>
            <a:r>
              <a:rPr lang="en-US" sz="2400" dirty="0">
                <a:latin typeface="Arial Rounded MT Bold" panose="020F0704030504030204" pitchFamily="34" charset="0"/>
                <a:hlinkClick r:id="rId5"/>
              </a:rPr>
              <a:t>Mike.Vincent@Arkansas.gov</a:t>
            </a:r>
            <a:r>
              <a:rPr lang="en-US" sz="2400" dirty="0">
                <a:latin typeface="Arial Rounded MT Bold" panose="020F0704030504030204" pitchFamily="34" charset="0"/>
              </a:rPr>
              <a:t> </a:t>
            </a:r>
          </a:p>
          <a:p>
            <a:pPr algn="ctr"/>
            <a:endParaRPr lang="en-US" sz="1100" dirty="0">
              <a:latin typeface="Arial Rounded MT Bold" panose="020F07040305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94738"/>
            <a:ext cx="2057400" cy="2057400"/>
          </a:xfrm>
          <a:prstGeom prst="rect">
            <a:avLst/>
          </a:prstGeom>
        </p:spPr>
      </p:pic>
    </p:spTree>
    <p:extLst>
      <p:ext uri="{BB962C8B-B14F-4D97-AF65-F5344CB8AC3E}">
        <p14:creationId xmlns:p14="http://schemas.microsoft.com/office/powerpoint/2010/main" val="41798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62056"/>
            <a:ext cx="7391401" cy="1320800"/>
          </a:xfrm>
          <a:ln w="19050">
            <a:noFill/>
          </a:ln>
        </p:spPr>
        <p:txBody>
          <a:bodyPr>
            <a:normAutofit/>
          </a:bodyPr>
          <a:lstStyle/>
          <a:p>
            <a:pPr algn="ctr"/>
            <a:r>
              <a:rPr lang="en-US" sz="60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DESE Vision</a:t>
            </a:r>
          </a:p>
        </p:txBody>
      </p:sp>
      <p:pic>
        <p:nvPicPr>
          <p:cNvPr id="1032" name="Picture 8" descr="Image result for arkan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69" y="2106974"/>
            <a:ext cx="4462551" cy="3760425"/>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752600" y="2895600"/>
            <a:ext cx="5791199" cy="2062103"/>
          </a:xfrm>
          <a:prstGeom prst="rect">
            <a:avLst/>
          </a:prstGeom>
          <a:solidFill>
            <a:schemeClr val="bg2"/>
          </a:solidFill>
          <a:ln w="19050">
            <a:solidFill>
              <a:schemeClr val="tx1"/>
            </a:solidFill>
          </a:ln>
        </p:spPr>
        <p:txBody>
          <a:bodyPr wrap="square">
            <a:spAutoFit/>
          </a:bodyPr>
          <a:lstStyle/>
          <a:p>
            <a:r>
              <a:rPr lang="en-US" sz="3200" dirty="0"/>
              <a:t>The Arkansas Department of Education is transforming Arkansas to lead the nation in student-focused education.</a:t>
            </a:r>
          </a:p>
        </p:txBody>
      </p:sp>
    </p:spTree>
    <p:extLst>
      <p:ext uri="{BB962C8B-B14F-4D97-AF65-F5344CB8AC3E}">
        <p14:creationId xmlns:p14="http://schemas.microsoft.com/office/powerpoint/2010/main" val="159686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30729" y="2057400"/>
            <a:ext cx="7070271" cy="3539430"/>
          </a:xfrm>
          <a:prstGeom prst="rect">
            <a:avLst/>
          </a:prstGeom>
          <a:solidFill>
            <a:schemeClr val="bg1">
              <a:lumMod val="95000"/>
            </a:schemeClr>
          </a:solidFill>
          <a:ln>
            <a:solidFill>
              <a:schemeClr val="tx1"/>
            </a:solidFill>
          </a:ln>
        </p:spPr>
        <p:txBody>
          <a:bodyPr wrap="square" rtlCol="0">
            <a:spAutoFit/>
          </a:bodyPr>
          <a:lstStyle/>
          <a:p>
            <a:r>
              <a:rPr lang="en-US" sz="3200" dirty="0"/>
              <a:t>The Arkansas Department of Education provides leadership, support and service to schools, districts, and communities so every student graduates prepared for college, career, and community engagement.</a:t>
            </a:r>
          </a:p>
        </p:txBody>
      </p:sp>
      <p:sp>
        <p:nvSpPr>
          <p:cNvPr id="4" name="Title 3"/>
          <p:cNvSpPr>
            <a:spLocks noGrp="1"/>
          </p:cNvSpPr>
          <p:nvPr>
            <p:ph type="title"/>
          </p:nvPr>
        </p:nvSpPr>
        <p:spPr>
          <a:xfrm>
            <a:off x="1185871" y="533400"/>
            <a:ext cx="6347714" cy="1320800"/>
          </a:xfrm>
        </p:spPr>
        <p:txBody>
          <a:bodyPr>
            <a:normAutofit/>
          </a:bodyPr>
          <a:lstStyle/>
          <a:p>
            <a:pPr algn="ctr"/>
            <a:r>
              <a:rPr lang="en-US" sz="60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DESE Mission</a:t>
            </a:r>
            <a:endParaRPr lang="en-US" sz="6000" dirty="0"/>
          </a:p>
        </p:txBody>
      </p:sp>
    </p:spTree>
    <p:extLst>
      <p:ext uri="{BB962C8B-B14F-4D97-AF65-F5344CB8AC3E}">
        <p14:creationId xmlns:p14="http://schemas.microsoft.com/office/powerpoint/2010/main" val="241039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5800" y="685800"/>
            <a:ext cx="6347714" cy="1320800"/>
          </a:xfrm>
        </p:spPr>
        <p:txBody>
          <a:bodyPr>
            <a:normAutofit/>
          </a:bodyPr>
          <a:lstStyle/>
          <a:p>
            <a:pPr algn="ctr"/>
            <a:r>
              <a:rPr lang="en-US" sz="60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ADE Values</a:t>
            </a:r>
            <a:endParaRPr lang="en-US" sz="6000" dirty="0"/>
          </a:p>
        </p:txBody>
      </p:sp>
      <p:graphicFrame>
        <p:nvGraphicFramePr>
          <p:cNvPr id="4" name="Diagram 3"/>
          <p:cNvGraphicFramePr/>
          <p:nvPr>
            <p:extLst>
              <p:ext uri="{D42A27DB-BD31-4B8C-83A1-F6EECF244321}">
                <p14:modId xmlns:p14="http://schemas.microsoft.com/office/powerpoint/2010/main" val="1364057919"/>
              </p:ext>
            </p:extLst>
          </p:nvPr>
        </p:nvGraphicFramePr>
        <p:xfrm>
          <a:off x="457200" y="1752600"/>
          <a:ext cx="7543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61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7143" y="381000"/>
            <a:ext cx="6347714" cy="1320800"/>
          </a:xfrm>
        </p:spPr>
        <p:txBody>
          <a:bodyPr>
            <a:normAutofit fontScale="90000"/>
          </a:bodyPr>
          <a:lstStyle/>
          <a:p>
            <a:pPr algn="ctr"/>
            <a:r>
              <a:rPr lang="en-US" sz="60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DESE Goals</a:t>
            </a:r>
            <a:br>
              <a:rPr lang="en-US" dirty="0"/>
            </a:br>
            <a:endParaRPr lang="en-US" dirty="0"/>
          </a:p>
        </p:txBody>
      </p:sp>
      <p:sp>
        <p:nvSpPr>
          <p:cNvPr id="5" name="TextBox 4"/>
          <p:cNvSpPr txBox="1"/>
          <p:nvPr/>
        </p:nvSpPr>
        <p:spPr>
          <a:xfrm>
            <a:off x="457200" y="1529443"/>
            <a:ext cx="7467600" cy="4524315"/>
          </a:xfrm>
          <a:prstGeom prst="rect">
            <a:avLst/>
          </a:prstGeom>
          <a:noFill/>
          <a:ln w="25400">
            <a:solidFill>
              <a:schemeClr val="tx1">
                <a:alpha val="99000"/>
              </a:schemeClr>
            </a:solidFill>
          </a:ln>
        </p:spPr>
        <p:txBody>
          <a:bodyPr wrap="square" rtlCol="0">
            <a:spAutoFit/>
          </a:bodyPr>
          <a:lstStyle/>
          <a:p>
            <a:pPr marL="342900" indent="-342900">
              <a:buFont typeface="+mj-lt"/>
              <a:buAutoNum type="arabicParenR"/>
            </a:pPr>
            <a:r>
              <a:rPr lang="en-US" sz="2400" dirty="0"/>
              <a:t>Students meet/exceed readiness benchmarks for being prepared – college, career and community,</a:t>
            </a:r>
          </a:p>
          <a:p>
            <a:pPr marL="342900" indent="-342900">
              <a:buFont typeface="+mj-lt"/>
              <a:buAutoNum type="arabicParenR"/>
            </a:pPr>
            <a:r>
              <a:rPr lang="en-US" sz="2400" dirty="0"/>
              <a:t>Students meet/exceed his/her expected growth annually.</a:t>
            </a:r>
          </a:p>
          <a:p>
            <a:pPr marL="342900" indent="-342900">
              <a:buFont typeface="+mj-lt"/>
              <a:buAutoNum type="arabicParenR"/>
            </a:pPr>
            <a:r>
              <a:rPr lang="en-US" sz="2400" dirty="0"/>
              <a:t>Students will develop &amp; apply successful personal competencies for learning, community, and life.</a:t>
            </a:r>
          </a:p>
          <a:p>
            <a:pPr marL="342900" indent="-342900">
              <a:buFont typeface="+mj-lt"/>
              <a:buAutoNum type="arabicParenR"/>
            </a:pPr>
            <a:r>
              <a:rPr lang="en-US" sz="2400" dirty="0"/>
              <a:t>Students will be actively engaged one year after graduation in college, career prep, military service, and/or employment.</a:t>
            </a:r>
          </a:p>
          <a:p>
            <a:pPr marL="342900" indent="-342900">
              <a:buFont typeface="+mj-lt"/>
              <a:buAutoNum type="arabicParenR"/>
            </a:pPr>
            <a:r>
              <a:rPr lang="en-US" sz="2400" dirty="0"/>
              <a:t>ADE will build capacity for customer service by educators to benefit students, taxpayers, and stakeholders.</a:t>
            </a:r>
            <a:endParaRPr lang="en-US" dirty="0"/>
          </a:p>
        </p:txBody>
      </p:sp>
    </p:spTree>
    <p:extLst>
      <p:ext uri="{BB962C8B-B14F-4D97-AF65-F5344CB8AC3E}">
        <p14:creationId xmlns:p14="http://schemas.microsoft.com/office/powerpoint/2010/main" val="335795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5488" t="28967" r="7607" b="31666"/>
          <a:stretch/>
        </p:blipFill>
        <p:spPr>
          <a:xfrm>
            <a:off x="0" y="-16329"/>
            <a:ext cx="9144000" cy="6874329"/>
          </a:xfrm>
          <a:prstGeom prst="rect">
            <a:avLst/>
          </a:prstGeom>
        </p:spPr>
      </p:pic>
    </p:spTree>
    <p:extLst>
      <p:ext uri="{BB962C8B-B14F-4D97-AF65-F5344CB8AC3E}">
        <p14:creationId xmlns:p14="http://schemas.microsoft.com/office/powerpoint/2010/main" val="289424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1371600"/>
            <a:ext cx="5826719" cy="2679236"/>
          </a:xfrm>
          <a:ln w="25400" cmpd="sng">
            <a:solidFill>
              <a:schemeClr val="tx1"/>
            </a:solidFill>
          </a:ln>
        </p:spPr>
        <p:txBody>
          <a:bodyPr/>
          <a:lstStyle/>
          <a:p>
            <a:r>
              <a:rPr lang="en-US" dirty="0">
                <a:solidFill>
                  <a:schemeClr val="tx1"/>
                </a:solidFill>
              </a:rPr>
              <a:t>Arkansas Every Student Succeeds Act</a:t>
            </a:r>
          </a:p>
        </p:txBody>
      </p:sp>
      <p:sp>
        <p:nvSpPr>
          <p:cNvPr id="3" name="Subtitle 2"/>
          <p:cNvSpPr>
            <a:spLocks noGrp="1"/>
          </p:cNvSpPr>
          <p:nvPr>
            <p:ph type="subTitle" idx="1"/>
          </p:nvPr>
        </p:nvSpPr>
        <p:spPr>
          <a:xfrm>
            <a:off x="1130595" y="4050834"/>
            <a:ext cx="5826719" cy="1435566"/>
          </a:xfrm>
        </p:spPr>
        <p:txBody>
          <a:bodyPr>
            <a:normAutofit fontScale="70000" lnSpcReduction="20000"/>
          </a:bodyPr>
          <a:lstStyle/>
          <a:p>
            <a:endParaRPr lang="en-US" sz="3200" dirty="0"/>
          </a:p>
          <a:p>
            <a:r>
              <a:rPr lang="en-US" sz="4500" dirty="0">
                <a:solidFill>
                  <a:schemeClr val="tx1"/>
                </a:solidFill>
              </a:rPr>
              <a:t>New ESEA:</a:t>
            </a:r>
          </a:p>
          <a:p>
            <a:r>
              <a:rPr lang="en-US" sz="4500" dirty="0">
                <a:solidFill>
                  <a:schemeClr val="tx1"/>
                </a:solidFill>
              </a:rPr>
              <a:t>In effect Spring 2018</a:t>
            </a:r>
          </a:p>
          <a:p>
            <a:endParaRPr lang="en-US" sz="3600" dirty="0">
              <a:solidFill>
                <a:schemeClr val="tx1"/>
              </a:solidFill>
            </a:endParaRPr>
          </a:p>
        </p:txBody>
      </p:sp>
    </p:spTree>
    <p:extLst>
      <p:ext uri="{BB962C8B-B14F-4D97-AF65-F5344CB8AC3E}">
        <p14:creationId xmlns:p14="http://schemas.microsoft.com/office/powerpoint/2010/main" val="255373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43" y="228600"/>
            <a:ext cx="6347713" cy="1295400"/>
          </a:xfrm>
          <a:ln w="19050">
            <a:solidFill>
              <a:schemeClr val="tx1"/>
            </a:solidFill>
          </a:ln>
        </p:spPr>
        <p:txBody>
          <a:bodyPr>
            <a:noAutofit/>
          </a:bodyPr>
          <a:lstStyle/>
          <a:p>
            <a:pPr algn="ctr"/>
            <a:r>
              <a:rPr lang="en-US" sz="4000" dirty="0">
                <a:solidFill>
                  <a:schemeClr val="tx1"/>
                </a:solidFill>
              </a:rPr>
              <a:t>Supporting Effective Teachers</a:t>
            </a:r>
          </a:p>
        </p:txBody>
      </p:sp>
      <p:sp>
        <p:nvSpPr>
          <p:cNvPr id="5" name="Text Placeholder 4"/>
          <p:cNvSpPr>
            <a:spLocks noGrp="1"/>
          </p:cNvSpPr>
          <p:nvPr>
            <p:ph type="body" idx="1"/>
          </p:nvPr>
        </p:nvSpPr>
        <p:spPr>
          <a:xfrm>
            <a:off x="495935" y="1560576"/>
            <a:ext cx="5943600" cy="4343400"/>
          </a:xfrm>
          <a:solidFill>
            <a:schemeClr val="bg1">
              <a:lumMod val="95000"/>
            </a:schemeClr>
          </a:solidFill>
          <a:ln>
            <a:solidFill>
              <a:schemeClr val="tx1"/>
            </a:solidFill>
          </a:ln>
        </p:spPr>
        <p:txBody>
          <a:bodyPr/>
          <a:lstStyle/>
          <a:p>
            <a:r>
              <a:rPr lang="en-US" sz="2800" dirty="0"/>
              <a:t>Properly </a:t>
            </a:r>
            <a:r>
              <a:rPr lang="en-US" sz="2800" u="sng" dirty="0"/>
              <a:t>plans</a:t>
            </a:r>
            <a:r>
              <a:rPr lang="en-US" sz="2800" dirty="0"/>
              <a:t> for all students</a:t>
            </a:r>
          </a:p>
          <a:p>
            <a:r>
              <a:rPr lang="en-US" sz="2800" dirty="0"/>
              <a:t>Creates the best </a:t>
            </a:r>
            <a:r>
              <a:rPr lang="en-US" sz="2800" u="sng" dirty="0"/>
              <a:t>environment</a:t>
            </a:r>
            <a:r>
              <a:rPr lang="en-US" sz="2800" dirty="0"/>
              <a:t> for student learning</a:t>
            </a:r>
          </a:p>
          <a:p>
            <a:r>
              <a:rPr lang="en-US" sz="2800" dirty="0"/>
              <a:t>Uses the most </a:t>
            </a:r>
            <a:r>
              <a:rPr lang="en-US" sz="2800" u="sng" dirty="0"/>
              <a:t>effective instructional procedures</a:t>
            </a:r>
          </a:p>
          <a:p>
            <a:r>
              <a:rPr lang="en-US" sz="2800" u="sng" dirty="0"/>
              <a:t>Communicates &amp; </a:t>
            </a:r>
          </a:p>
          <a:p>
            <a:r>
              <a:rPr lang="en-US" sz="2800" u="sng" dirty="0"/>
              <a:t>Collaborates </a:t>
            </a:r>
            <a:r>
              <a:rPr lang="en-US" sz="2800" dirty="0"/>
              <a:t>effectively</a:t>
            </a:r>
          </a:p>
          <a:p>
            <a:r>
              <a:rPr lang="en-US" sz="2800" dirty="0"/>
              <a:t>Continually </a:t>
            </a:r>
            <a:r>
              <a:rPr lang="en-US" sz="2800" u="sng" dirty="0"/>
              <a:t>grows</a:t>
            </a:r>
          </a:p>
        </p:txBody>
      </p:sp>
      <p:pic>
        <p:nvPicPr>
          <p:cNvPr id="1028" name="Picture 4" descr="Image result for teach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355" y="3697128"/>
            <a:ext cx="4736202" cy="31517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04063"/>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868AD4E-8199-42CE-AD36-F326BFFF3E59}">
  <ds:schemaRefs>
    <ds:schemaRef ds:uri="ESRI.ArcGIS.Mapping.OfficeIntegration.PowerPointInfo"/>
  </ds:schemaRefs>
</ds:datastoreItem>
</file>

<file path=customXml/itemProps2.xml><?xml version="1.0" encoding="utf-8"?>
<ds:datastoreItem xmlns:ds="http://schemas.openxmlformats.org/officeDocument/2006/customXml" ds:itemID="{8E97834B-2B90-4156-8769-F60BB0AB2F69}">
  <ds:schemaRefs>
    <ds:schemaRef ds:uri="ESRI.ArcGIS.Mapping.OfficeIntegration.PowerPointInfo"/>
  </ds:schemaRefs>
</ds:datastoreItem>
</file>

<file path=customXml/itemProps3.xml><?xml version="1.0" encoding="utf-8"?>
<ds:datastoreItem xmlns:ds="http://schemas.openxmlformats.org/officeDocument/2006/customXml" ds:itemID="{21A056FD-3329-4728-A33B-ACA75DC5A6D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Facet</Template>
  <TotalTime>7046</TotalTime>
  <Words>4112</Words>
  <Application>Microsoft Office PowerPoint</Application>
  <PresentationFormat>On-screen Show (4:3)</PresentationFormat>
  <Paragraphs>293</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Narrow</vt:lpstr>
      <vt:lpstr>Arial Rounded MT Bold</vt:lpstr>
      <vt:lpstr>Arial Unicode MS</vt:lpstr>
      <vt:lpstr>Calibri</vt:lpstr>
      <vt:lpstr>Comic Sans MS</vt:lpstr>
      <vt:lpstr>Trebuchet MS</vt:lpstr>
      <vt:lpstr>Wingdings</vt:lpstr>
      <vt:lpstr>Wingdings 3</vt:lpstr>
      <vt:lpstr>Facet</vt:lpstr>
      <vt:lpstr>PowerPoint Presentation</vt:lpstr>
      <vt:lpstr>DESE Vision for Excellence in Education</vt:lpstr>
      <vt:lpstr>DESE Vision</vt:lpstr>
      <vt:lpstr>DESE Mission</vt:lpstr>
      <vt:lpstr>ADE Values</vt:lpstr>
      <vt:lpstr>DESE Goals </vt:lpstr>
      <vt:lpstr>PowerPoint Presentation</vt:lpstr>
      <vt:lpstr>Arkansas Every Student Succeeds Act</vt:lpstr>
      <vt:lpstr>Supporting Effective Teachers</vt:lpstr>
      <vt:lpstr>Supporting Effective Leaders</vt:lpstr>
      <vt:lpstr>Supporting Effective Instruction</vt:lpstr>
      <vt:lpstr>Supporting Effective Instruction</vt:lpstr>
      <vt:lpstr>Supporting Effective Instruction</vt:lpstr>
      <vt:lpstr>Need more information?</vt:lpstr>
      <vt:lpstr>Brain-Break:  Numbered Heads Together</vt:lpstr>
      <vt:lpstr>Brain-Break:  Numbered Heads Together</vt:lpstr>
      <vt:lpstr>Brain-Break: One More –  Numbered Heads Together</vt:lpstr>
      <vt:lpstr>ACT 295 of 2017: TESS &amp; LEADS – even better!</vt:lpstr>
      <vt:lpstr>TESS Statute  (as amended by Act 295) </vt:lpstr>
      <vt:lpstr>TESS Statute  (as amended by Act 295) </vt:lpstr>
      <vt:lpstr>TESS Statute  (as amended by Act 295) </vt:lpstr>
      <vt:lpstr>Novice &amp; Probationary Summative Evaluations</vt:lpstr>
      <vt:lpstr>PowerPoint Presentation</vt:lpstr>
      <vt:lpstr>PowerPoint Presentation</vt:lpstr>
      <vt:lpstr>TESS Advocacy for Observers &amp; Learners</vt:lpstr>
      <vt:lpstr>WOWs &amp; WONDERS</vt:lpstr>
      <vt:lpstr>PowerPoint Presentation</vt:lpstr>
    </vt:vector>
  </TitlesOfParts>
  <Company>Arkansas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Gibson (ADE)</dc:creator>
  <cp:lastModifiedBy>Elizabeth McCorry</cp:lastModifiedBy>
  <cp:revision>462</cp:revision>
  <cp:lastPrinted>2017-06-14T20:19:07Z</cp:lastPrinted>
  <dcterms:created xsi:type="dcterms:W3CDTF">2014-02-27T21:23:04Z</dcterms:created>
  <dcterms:modified xsi:type="dcterms:W3CDTF">2020-12-18T13:20:51Z</dcterms:modified>
</cp:coreProperties>
</file>