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4" r:id="rId4"/>
    <p:sldMasterId id="2147484316" r:id="rId5"/>
  </p:sldMasterIdLst>
  <p:notesMasterIdLst>
    <p:notesMasterId r:id="rId33"/>
  </p:notesMasterIdLst>
  <p:handoutMasterIdLst>
    <p:handoutMasterId r:id="rId34"/>
  </p:handoutMasterIdLst>
  <p:sldIdLst>
    <p:sldId id="257" r:id="rId6"/>
    <p:sldId id="285" r:id="rId7"/>
    <p:sldId id="330" r:id="rId8"/>
    <p:sldId id="331" r:id="rId9"/>
    <p:sldId id="332" r:id="rId10"/>
    <p:sldId id="333" r:id="rId11"/>
    <p:sldId id="335" r:id="rId12"/>
    <p:sldId id="355" r:id="rId13"/>
    <p:sldId id="283" r:id="rId14"/>
    <p:sldId id="319" r:id="rId15"/>
    <p:sldId id="357" r:id="rId16"/>
    <p:sldId id="324" r:id="rId17"/>
    <p:sldId id="350" r:id="rId18"/>
    <p:sldId id="356" r:id="rId19"/>
    <p:sldId id="339" r:id="rId20"/>
    <p:sldId id="345" r:id="rId21"/>
    <p:sldId id="342" r:id="rId22"/>
    <p:sldId id="343" r:id="rId23"/>
    <p:sldId id="351" r:id="rId24"/>
    <p:sldId id="354" r:id="rId25"/>
    <p:sldId id="346" r:id="rId26"/>
    <p:sldId id="359" r:id="rId27"/>
    <p:sldId id="347" r:id="rId28"/>
    <p:sldId id="344" r:id="rId29"/>
    <p:sldId id="358" r:id="rId30"/>
    <p:sldId id="360" r:id="rId31"/>
    <p:sldId id="336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58" autoAdjust="0"/>
  </p:normalViewPr>
  <p:slideViewPr>
    <p:cSldViewPr>
      <p:cViewPr varScale="1">
        <p:scale>
          <a:sx n="101" d="100"/>
          <a:sy n="101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3E2B9-092B-432C-8577-C140DDF8E330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1DE179-1C9F-4D83-90E7-CF9A5CD8418B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Instructional Design &amp; Lesson Planning</a:t>
          </a:r>
        </a:p>
      </dgm:t>
    </dgm:pt>
    <dgm:pt modelId="{38014718-6A33-47DC-B9C1-89FAADAF33B2}" type="parTrans" cxnId="{E8DD1DA7-6FC0-40BB-9484-064089CE018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B0E1A89E-7110-4875-9EB4-B1676A90DF49}" type="sibTrans" cxnId="{E8DD1DA7-6FC0-40BB-9484-064089CE018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448E4EAF-94DD-4B75-93EC-D43C069E614D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Learning Environment</a:t>
          </a:r>
        </a:p>
      </dgm:t>
    </dgm:pt>
    <dgm:pt modelId="{41EF3E7B-084D-462E-8324-5BC3E113E749}" type="parTrans" cxnId="{19CF5A13-62E0-4796-8AF5-2798CA096CC4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3AF56A25-C6D4-471C-96D5-22F0FCD90F87}" type="sibTrans" cxnId="{19CF5A13-62E0-4796-8AF5-2798CA096CC4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A0FB3701-F782-4F4E-8BDF-BFC2F0FB05EB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Instructional Delivery &amp; Facilitation</a:t>
          </a:r>
        </a:p>
      </dgm:t>
    </dgm:pt>
    <dgm:pt modelId="{AFC9CFFA-F5BB-4458-AB20-3A648EE8B1FC}" type="parTrans" cxnId="{DF7A2D0E-61A9-40F7-A15C-936578DEEF7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BE013E14-1D20-46FC-8E12-90D83D1203D7}" type="sibTrans" cxnId="{DF7A2D0E-61A9-40F7-A15C-936578DEEF7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8369B113-69CE-4FB1-99E0-B589C21587C4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Assessment</a:t>
          </a:r>
        </a:p>
      </dgm:t>
    </dgm:pt>
    <dgm:pt modelId="{16AE8530-F3E4-4A6B-B9DE-37700224E379}" type="parTrans" cxnId="{D3EA4416-821F-450B-B6B7-62E2FD690FC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4E39B1A8-8FCF-413A-A808-2F10ADDF5016}" type="sibTrans" cxnId="{D3EA4416-821F-450B-B6B7-62E2FD690FC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89BAFCDA-7B51-417F-ADD7-7C98DA3D870D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Professional Responsibilities &amp; Ethical Conduct</a:t>
          </a:r>
        </a:p>
      </dgm:t>
    </dgm:pt>
    <dgm:pt modelId="{128DD4AB-0AD2-4137-BB9D-38FAB156466F}" type="parTrans" cxnId="{76BE3B53-6463-4CCC-9085-89540A170DB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EBA1945B-B656-44D2-B4FE-B23E870235EE}" type="sibTrans" cxnId="{76BE3B53-6463-4CCC-9085-89540A170DB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D1C3C70C-8509-4ED9-A78C-8D9EAF2ABFEE}" type="pres">
      <dgm:prSet presAssocID="{3CD3E2B9-092B-432C-8577-C140DDF8E330}" presName="Name0" presStyleCnt="0">
        <dgm:presLayoutVars>
          <dgm:dir/>
          <dgm:animLvl val="lvl"/>
          <dgm:resizeHandles val="exact"/>
        </dgm:presLayoutVars>
      </dgm:prSet>
      <dgm:spPr/>
    </dgm:pt>
    <dgm:pt modelId="{F6F2FE5B-76B4-4C99-9780-671F036176BA}" type="pres">
      <dgm:prSet presAssocID="{89BAFCDA-7B51-417F-ADD7-7C98DA3D870D}" presName="boxAndChildren" presStyleCnt="0"/>
      <dgm:spPr/>
    </dgm:pt>
    <dgm:pt modelId="{A71826AD-CCB5-45AB-BBAA-E54A166E8E31}" type="pres">
      <dgm:prSet presAssocID="{89BAFCDA-7B51-417F-ADD7-7C98DA3D870D}" presName="parentTextBox" presStyleLbl="node1" presStyleIdx="0" presStyleCnt="5"/>
      <dgm:spPr/>
    </dgm:pt>
    <dgm:pt modelId="{83988E22-7998-47B7-9DD5-3B0C57F56AC3}" type="pres">
      <dgm:prSet presAssocID="{4E39B1A8-8FCF-413A-A808-2F10ADDF5016}" presName="sp" presStyleCnt="0"/>
      <dgm:spPr/>
    </dgm:pt>
    <dgm:pt modelId="{AB825DAD-2F3C-40A8-B2DE-E3BE4EC0B966}" type="pres">
      <dgm:prSet presAssocID="{8369B113-69CE-4FB1-99E0-B589C21587C4}" presName="arrowAndChildren" presStyleCnt="0"/>
      <dgm:spPr/>
    </dgm:pt>
    <dgm:pt modelId="{44CF8751-B430-435D-A935-CAD7ACC0DFE0}" type="pres">
      <dgm:prSet presAssocID="{8369B113-69CE-4FB1-99E0-B589C21587C4}" presName="parentTextArrow" presStyleLbl="node1" presStyleIdx="1" presStyleCnt="5"/>
      <dgm:spPr/>
    </dgm:pt>
    <dgm:pt modelId="{B0C20105-9A97-4FA8-AB81-946B4F7A5616}" type="pres">
      <dgm:prSet presAssocID="{BE013E14-1D20-46FC-8E12-90D83D1203D7}" presName="sp" presStyleCnt="0"/>
      <dgm:spPr/>
    </dgm:pt>
    <dgm:pt modelId="{11F18CF3-EACC-4680-BF8E-78CE2E0FC8F0}" type="pres">
      <dgm:prSet presAssocID="{A0FB3701-F782-4F4E-8BDF-BFC2F0FB05EB}" presName="arrowAndChildren" presStyleCnt="0"/>
      <dgm:spPr/>
    </dgm:pt>
    <dgm:pt modelId="{86165441-8098-4534-A191-D8ED4A5498B6}" type="pres">
      <dgm:prSet presAssocID="{A0FB3701-F782-4F4E-8BDF-BFC2F0FB05EB}" presName="parentTextArrow" presStyleLbl="node1" presStyleIdx="2" presStyleCnt="5"/>
      <dgm:spPr/>
    </dgm:pt>
    <dgm:pt modelId="{88209023-17C1-4CA1-BE34-042527254A25}" type="pres">
      <dgm:prSet presAssocID="{3AF56A25-C6D4-471C-96D5-22F0FCD90F87}" presName="sp" presStyleCnt="0"/>
      <dgm:spPr/>
    </dgm:pt>
    <dgm:pt modelId="{184AA1FF-704B-432F-A660-BC607AE61A8A}" type="pres">
      <dgm:prSet presAssocID="{448E4EAF-94DD-4B75-93EC-D43C069E614D}" presName="arrowAndChildren" presStyleCnt="0"/>
      <dgm:spPr/>
    </dgm:pt>
    <dgm:pt modelId="{92F5776B-805E-46E1-BD7D-BFE295A81836}" type="pres">
      <dgm:prSet presAssocID="{448E4EAF-94DD-4B75-93EC-D43C069E614D}" presName="parentTextArrow" presStyleLbl="node1" presStyleIdx="3" presStyleCnt="5"/>
      <dgm:spPr/>
    </dgm:pt>
    <dgm:pt modelId="{1AFAD6A6-DA63-4EDE-B194-C1275E77C931}" type="pres">
      <dgm:prSet presAssocID="{B0E1A89E-7110-4875-9EB4-B1676A90DF49}" presName="sp" presStyleCnt="0"/>
      <dgm:spPr/>
    </dgm:pt>
    <dgm:pt modelId="{BCE78D3F-19DA-44D1-8A8C-AE243DC8118E}" type="pres">
      <dgm:prSet presAssocID="{F11DE179-1C9F-4D83-90E7-CF9A5CD8418B}" presName="arrowAndChildren" presStyleCnt="0"/>
      <dgm:spPr/>
    </dgm:pt>
    <dgm:pt modelId="{515208B2-F451-4E61-8FA9-12D1122421DC}" type="pres">
      <dgm:prSet presAssocID="{F11DE179-1C9F-4D83-90E7-CF9A5CD8418B}" presName="parentTextArrow" presStyleLbl="node1" presStyleIdx="4" presStyleCnt="5"/>
      <dgm:spPr/>
    </dgm:pt>
  </dgm:ptLst>
  <dgm:cxnLst>
    <dgm:cxn modelId="{4D895802-4DD9-4952-BFB8-4AF7197B2CCF}" type="presOf" srcId="{448E4EAF-94DD-4B75-93EC-D43C069E614D}" destId="{92F5776B-805E-46E1-BD7D-BFE295A81836}" srcOrd="0" destOrd="0" presId="urn:microsoft.com/office/officeart/2005/8/layout/process4"/>
    <dgm:cxn modelId="{DF7A2D0E-61A9-40F7-A15C-936578DEEF75}" srcId="{3CD3E2B9-092B-432C-8577-C140DDF8E330}" destId="{A0FB3701-F782-4F4E-8BDF-BFC2F0FB05EB}" srcOrd="2" destOrd="0" parTransId="{AFC9CFFA-F5BB-4458-AB20-3A648EE8B1FC}" sibTransId="{BE013E14-1D20-46FC-8E12-90D83D1203D7}"/>
    <dgm:cxn modelId="{19CF5A13-62E0-4796-8AF5-2798CA096CC4}" srcId="{3CD3E2B9-092B-432C-8577-C140DDF8E330}" destId="{448E4EAF-94DD-4B75-93EC-D43C069E614D}" srcOrd="1" destOrd="0" parTransId="{41EF3E7B-084D-462E-8324-5BC3E113E749}" sibTransId="{3AF56A25-C6D4-471C-96D5-22F0FCD90F87}"/>
    <dgm:cxn modelId="{D3EA4416-821F-450B-B6B7-62E2FD690FCF}" srcId="{3CD3E2B9-092B-432C-8577-C140DDF8E330}" destId="{8369B113-69CE-4FB1-99E0-B589C21587C4}" srcOrd="3" destOrd="0" parTransId="{16AE8530-F3E4-4A6B-B9DE-37700224E379}" sibTransId="{4E39B1A8-8FCF-413A-A808-2F10ADDF5016}"/>
    <dgm:cxn modelId="{08E77816-DBF1-4E34-8DF8-C46D7576BA90}" type="presOf" srcId="{A0FB3701-F782-4F4E-8BDF-BFC2F0FB05EB}" destId="{86165441-8098-4534-A191-D8ED4A5498B6}" srcOrd="0" destOrd="0" presId="urn:microsoft.com/office/officeart/2005/8/layout/process4"/>
    <dgm:cxn modelId="{72E3A53F-1A4F-4A98-8E62-8CD21B583883}" type="presOf" srcId="{89BAFCDA-7B51-417F-ADD7-7C98DA3D870D}" destId="{A71826AD-CCB5-45AB-BBAA-E54A166E8E31}" srcOrd="0" destOrd="0" presId="urn:microsoft.com/office/officeart/2005/8/layout/process4"/>
    <dgm:cxn modelId="{76BE3B53-6463-4CCC-9085-89540A170DBE}" srcId="{3CD3E2B9-092B-432C-8577-C140DDF8E330}" destId="{89BAFCDA-7B51-417F-ADD7-7C98DA3D870D}" srcOrd="4" destOrd="0" parTransId="{128DD4AB-0AD2-4137-BB9D-38FAB156466F}" sibTransId="{EBA1945B-B656-44D2-B4FE-B23E870235EE}"/>
    <dgm:cxn modelId="{E8DD1DA7-6FC0-40BB-9484-064089CE018E}" srcId="{3CD3E2B9-092B-432C-8577-C140DDF8E330}" destId="{F11DE179-1C9F-4D83-90E7-CF9A5CD8418B}" srcOrd="0" destOrd="0" parTransId="{38014718-6A33-47DC-B9C1-89FAADAF33B2}" sibTransId="{B0E1A89E-7110-4875-9EB4-B1676A90DF49}"/>
    <dgm:cxn modelId="{BEC1B8C4-18D4-4A47-9E0B-5563EB001EB9}" type="presOf" srcId="{8369B113-69CE-4FB1-99E0-B589C21587C4}" destId="{44CF8751-B430-435D-A935-CAD7ACC0DFE0}" srcOrd="0" destOrd="0" presId="urn:microsoft.com/office/officeart/2005/8/layout/process4"/>
    <dgm:cxn modelId="{CA5522CF-DDF5-43E0-A35E-86A33CAEB1D1}" type="presOf" srcId="{F11DE179-1C9F-4D83-90E7-CF9A5CD8418B}" destId="{515208B2-F451-4E61-8FA9-12D1122421DC}" srcOrd="0" destOrd="0" presId="urn:microsoft.com/office/officeart/2005/8/layout/process4"/>
    <dgm:cxn modelId="{BEFA79F4-5764-4FD9-B2F6-2A8261A40325}" type="presOf" srcId="{3CD3E2B9-092B-432C-8577-C140DDF8E330}" destId="{D1C3C70C-8509-4ED9-A78C-8D9EAF2ABFEE}" srcOrd="0" destOrd="0" presId="urn:microsoft.com/office/officeart/2005/8/layout/process4"/>
    <dgm:cxn modelId="{1FE2392F-2D72-4360-8452-A3ADE372CA8C}" type="presParOf" srcId="{D1C3C70C-8509-4ED9-A78C-8D9EAF2ABFEE}" destId="{F6F2FE5B-76B4-4C99-9780-671F036176BA}" srcOrd="0" destOrd="0" presId="urn:microsoft.com/office/officeart/2005/8/layout/process4"/>
    <dgm:cxn modelId="{09215194-90C8-448A-89A8-058E96FC5169}" type="presParOf" srcId="{F6F2FE5B-76B4-4C99-9780-671F036176BA}" destId="{A71826AD-CCB5-45AB-BBAA-E54A166E8E31}" srcOrd="0" destOrd="0" presId="urn:microsoft.com/office/officeart/2005/8/layout/process4"/>
    <dgm:cxn modelId="{F9C12F47-7197-4594-861E-25A1B1B2779D}" type="presParOf" srcId="{D1C3C70C-8509-4ED9-A78C-8D9EAF2ABFEE}" destId="{83988E22-7998-47B7-9DD5-3B0C57F56AC3}" srcOrd="1" destOrd="0" presId="urn:microsoft.com/office/officeart/2005/8/layout/process4"/>
    <dgm:cxn modelId="{23379781-7384-4BEE-9507-AFDCE9198819}" type="presParOf" srcId="{D1C3C70C-8509-4ED9-A78C-8D9EAF2ABFEE}" destId="{AB825DAD-2F3C-40A8-B2DE-E3BE4EC0B966}" srcOrd="2" destOrd="0" presId="urn:microsoft.com/office/officeart/2005/8/layout/process4"/>
    <dgm:cxn modelId="{B0A6E1D8-DA5E-40F8-923F-5C58B770D9E6}" type="presParOf" srcId="{AB825DAD-2F3C-40A8-B2DE-E3BE4EC0B966}" destId="{44CF8751-B430-435D-A935-CAD7ACC0DFE0}" srcOrd="0" destOrd="0" presId="urn:microsoft.com/office/officeart/2005/8/layout/process4"/>
    <dgm:cxn modelId="{89F99088-2061-4E08-BA5E-5395C20A1C05}" type="presParOf" srcId="{D1C3C70C-8509-4ED9-A78C-8D9EAF2ABFEE}" destId="{B0C20105-9A97-4FA8-AB81-946B4F7A5616}" srcOrd="3" destOrd="0" presId="urn:microsoft.com/office/officeart/2005/8/layout/process4"/>
    <dgm:cxn modelId="{85F1431F-EC0D-4AD7-B10D-34614EF88D4E}" type="presParOf" srcId="{D1C3C70C-8509-4ED9-A78C-8D9EAF2ABFEE}" destId="{11F18CF3-EACC-4680-BF8E-78CE2E0FC8F0}" srcOrd="4" destOrd="0" presId="urn:microsoft.com/office/officeart/2005/8/layout/process4"/>
    <dgm:cxn modelId="{E85112FE-F5F2-4AFB-9181-907892320B4F}" type="presParOf" srcId="{11F18CF3-EACC-4680-BF8E-78CE2E0FC8F0}" destId="{86165441-8098-4534-A191-D8ED4A5498B6}" srcOrd="0" destOrd="0" presId="urn:microsoft.com/office/officeart/2005/8/layout/process4"/>
    <dgm:cxn modelId="{A1C2A257-2343-411B-AFAA-CDF73EAAD7DC}" type="presParOf" srcId="{D1C3C70C-8509-4ED9-A78C-8D9EAF2ABFEE}" destId="{88209023-17C1-4CA1-BE34-042527254A25}" srcOrd="5" destOrd="0" presId="urn:microsoft.com/office/officeart/2005/8/layout/process4"/>
    <dgm:cxn modelId="{62DB6E61-606C-4B2D-A37E-0813C98AB621}" type="presParOf" srcId="{D1C3C70C-8509-4ED9-A78C-8D9EAF2ABFEE}" destId="{184AA1FF-704B-432F-A660-BC607AE61A8A}" srcOrd="6" destOrd="0" presId="urn:microsoft.com/office/officeart/2005/8/layout/process4"/>
    <dgm:cxn modelId="{1F99386C-900E-4B77-BE30-55F72BE870F8}" type="presParOf" srcId="{184AA1FF-704B-432F-A660-BC607AE61A8A}" destId="{92F5776B-805E-46E1-BD7D-BFE295A81836}" srcOrd="0" destOrd="0" presId="urn:microsoft.com/office/officeart/2005/8/layout/process4"/>
    <dgm:cxn modelId="{E074938A-7D8C-40FB-B1D3-87CC2563ED43}" type="presParOf" srcId="{D1C3C70C-8509-4ED9-A78C-8D9EAF2ABFEE}" destId="{1AFAD6A6-DA63-4EDE-B194-C1275E77C931}" srcOrd="7" destOrd="0" presId="urn:microsoft.com/office/officeart/2005/8/layout/process4"/>
    <dgm:cxn modelId="{D3224626-ADCA-40D0-9D7E-F892B065BE68}" type="presParOf" srcId="{D1C3C70C-8509-4ED9-A78C-8D9EAF2ABFEE}" destId="{BCE78D3F-19DA-44D1-8A8C-AE243DC8118E}" srcOrd="8" destOrd="0" presId="urn:microsoft.com/office/officeart/2005/8/layout/process4"/>
    <dgm:cxn modelId="{81447919-4355-4B06-AFE5-A70ECB668498}" type="presParOf" srcId="{BCE78D3F-19DA-44D1-8A8C-AE243DC8118E}" destId="{515208B2-F451-4E61-8FA9-12D1122421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826AD-CCB5-45AB-BBAA-E54A166E8E31}">
      <dsp:nvSpPr>
        <dsp:cNvPr id="0" name=""/>
        <dsp:cNvSpPr/>
      </dsp:nvSpPr>
      <dsp:spPr>
        <a:xfrm>
          <a:off x="0" y="3489565"/>
          <a:ext cx="5334000" cy="5724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Professional Responsibilities &amp; Ethical Conduct</a:t>
          </a:r>
        </a:p>
      </dsp:txBody>
      <dsp:txXfrm>
        <a:off x="0" y="3489565"/>
        <a:ext cx="5334000" cy="572492"/>
      </dsp:txXfrm>
    </dsp:sp>
    <dsp:sp modelId="{44CF8751-B430-435D-A935-CAD7ACC0DFE0}">
      <dsp:nvSpPr>
        <dsp:cNvPr id="0" name=""/>
        <dsp:cNvSpPr/>
      </dsp:nvSpPr>
      <dsp:spPr>
        <a:xfrm rot="10800000">
          <a:off x="0" y="2617659"/>
          <a:ext cx="5334000" cy="880492"/>
        </a:xfrm>
        <a:prstGeom prst="upArrowCallout">
          <a:avLst/>
        </a:prstGeom>
        <a:gradFill rotWithShape="0">
          <a:gsLst>
            <a:gs pos="0">
              <a:schemeClr val="accent4">
                <a:hueOff val="-879986"/>
                <a:satOff val="-9032"/>
                <a:lumOff val="3775"/>
                <a:alphaOff val="0"/>
                <a:shade val="15000"/>
                <a:satMod val="180000"/>
              </a:schemeClr>
            </a:gs>
            <a:gs pos="50000">
              <a:schemeClr val="accent4">
                <a:hueOff val="-879986"/>
                <a:satOff val="-9032"/>
                <a:lumOff val="3775"/>
                <a:alphaOff val="0"/>
                <a:shade val="45000"/>
                <a:satMod val="170000"/>
              </a:schemeClr>
            </a:gs>
            <a:gs pos="70000">
              <a:schemeClr val="accent4">
                <a:hueOff val="-879986"/>
                <a:satOff val="-9032"/>
                <a:lumOff val="37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879986"/>
                <a:satOff val="-9032"/>
                <a:lumOff val="37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Assessment</a:t>
          </a:r>
        </a:p>
      </dsp:txBody>
      <dsp:txXfrm rot="10800000">
        <a:off x="0" y="2617659"/>
        <a:ext cx="5334000" cy="572117"/>
      </dsp:txXfrm>
    </dsp:sp>
    <dsp:sp modelId="{86165441-8098-4534-A191-D8ED4A5498B6}">
      <dsp:nvSpPr>
        <dsp:cNvPr id="0" name=""/>
        <dsp:cNvSpPr/>
      </dsp:nvSpPr>
      <dsp:spPr>
        <a:xfrm rot="10800000">
          <a:off x="0" y="1745753"/>
          <a:ext cx="5334000" cy="880492"/>
        </a:xfrm>
        <a:prstGeom prst="upArrowCallout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shade val="15000"/>
                <a:satMod val="180000"/>
              </a:schemeClr>
            </a:gs>
            <a:gs pos="50000">
              <a:schemeClr val="accent4">
                <a:hueOff val="-1759972"/>
                <a:satOff val="-18065"/>
                <a:lumOff val="7550"/>
                <a:alphaOff val="0"/>
                <a:shade val="45000"/>
                <a:satMod val="170000"/>
              </a:schemeClr>
            </a:gs>
            <a:gs pos="70000">
              <a:schemeClr val="accent4">
                <a:hueOff val="-1759972"/>
                <a:satOff val="-18065"/>
                <a:lumOff val="7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Instructional Delivery &amp; Facilitation</a:t>
          </a:r>
        </a:p>
      </dsp:txBody>
      <dsp:txXfrm rot="10800000">
        <a:off x="0" y="1745753"/>
        <a:ext cx="5334000" cy="572117"/>
      </dsp:txXfrm>
    </dsp:sp>
    <dsp:sp modelId="{92F5776B-805E-46E1-BD7D-BFE295A81836}">
      <dsp:nvSpPr>
        <dsp:cNvPr id="0" name=""/>
        <dsp:cNvSpPr/>
      </dsp:nvSpPr>
      <dsp:spPr>
        <a:xfrm rot="10800000">
          <a:off x="0" y="873848"/>
          <a:ext cx="5334000" cy="880492"/>
        </a:xfrm>
        <a:prstGeom prst="upArrowCallout">
          <a:avLst/>
        </a:prstGeom>
        <a:gradFill rotWithShape="0">
          <a:gsLst>
            <a:gs pos="0">
              <a:schemeClr val="accent4">
                <a:hueOff val="-2639958"/>
                <a:satOff val="-27097"/>
                <a:lumOff val="11324"/>
                <a:alphaOff val="0"/>
                <a:shade val="15000"/>
                <a:satMod val="180000"/>
              </a:schemeClr>
            </a:gs>
            <a:gs pos="50000">
              <a:schemeClr val="accent4">
                <a:hueOff val="-2639958"/>
                <a:satOff val="-27097"/>
                <a:lumOff val="11324"/>
                <a:alphaOff val="0"/>
                <a:shade val="45000"/>
                <a:satMod val="170000"/>
              </a:schemeClr>
            </a:gs>
            <a:gs pos="70000">
              <a:schemeClr val="accent4">
                <a:hueOff val="-2639958"/>
                <a:satOff val="-27097"/>
                <a:lumOff val="1132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2639958"/>
                <a:satOff val="-27097"/>
                <a:lumOff val="1132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Learning Environment</a:t>
          </a:r>
        </a:p>
      </dsp:txBody>
      <dsp:txXfrm rot="10800000">
        <a:off x="0" y="873848"/>
        <a:ext cx="5334000" cy="572117"/>
      </dsp:txXfrm>
    </dsp:sp>
    <dsp:sp modelId="{515208B2-F451-4E61-8FA9-12D1122421DC}">
      <dsp:nvSpPr>
        <dsp:cNvPr id="0" name=""/>
        <dsp:cNvSpPr/>
      </dsp:nvSpPr>
      <dsp:spPr>
        <a:xfrm rot="10800000">
          <a:off x="0" y="1942"/>
          <a:ext cx="5334000" cy="880492"/>
        </a:xfrm>
        <a:prstGeom prst="upArrowCallou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15000"/>
                <a:satMod val="180000"/>
              </a:schemeClr>
            </a:gs>
            <a:gs pos="50000">
              <a:schemeClr val="accent4">
                <a:hueOff val="-3519944"/>
                <a:satOff val="-36129"/>
                <a:lumOff val="15099"/>
                <a:alphaOff val="0"/>
                <a:shade val="45000"/>
                <a:satMod val="170000"/>
              </a:schemeClr>
            </a:gs>
            <a:gs pos="70000">
              <a:schemeClr val="accent4">
                <a:hueOff val="-3519944"/>
                <a:satOff val="-36129"/>
                <a:lumOff val="1509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Instructional Design &amp; Lesson Planning</a:t>
          </a:r>
        </a:p>
      </dsp:txBody>
      <dsp:txXfrm rot="10800000">
        <a:off x="0" y="1942"/>
        <a:ext cx="5334000" cy="57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AFF0D9-D867-4E28-B35F-BA7F1E885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D516E8-BA0D-4803-928E-1696277D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2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This is the goal of the appraisal system.  You</a:t>
            </a:r>
            <a:r>
              <a:rPr lang="en-US" baseline="0" dirty="0"/>
              <a:t> don’t have to be bad to get better!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B5533-A7A5-4C6C-A956-23999C76BD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0E81C-90FE-4E61-B5B7-A77DD8CFF1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45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B3EE9E-D5ED-48E4-A0FD-375FBE09FD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6481-F937-4CA6-AA73-6246FD5160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669F7-4A90-4A36-A121-D17EABD2A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3974485"/>
            <a:ext cx="7212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11746" y="2177409"/>
            <a:ext cx="123451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4860133"/>
            <a:ext cx="1080000" cy="1326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3066475"/>
            <a:ext cx="0" cy="276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10271" y="-540680"/>
            <a:ext cx="123451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216304" y="2518247"/>
            <a:ext cx="1395000" cy="171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81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658443"/>
            <a:ext cx="8229600" cy="5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6188756"/>
            <a:ext cx="461100" cy="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386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658443"/>
            <a:ext cx="8229600" cy="5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653071"/>
            <a:ext cx="39945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653071"/>
            <a:ext cx="39945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6188756"/>
            <a:ext cx="461100" cy="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779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4330" y="658443"/>
            <a:ext cx="8229600" cy="5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23157" y="6188756"/>
            <a:ext cx="461100" cy="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875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6188756"/>
            <a:ext cx="461100" cy="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95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A061-ABB0-4339-9254-4CF0B849AE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35D6-7C36-4A8E-9370-B99132277E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52DA4-A750-44D9-B7CC-15A4A0F95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C8FD9-D6DB-4571-BEBB-C81EB0284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9DAD-3F09-46FF-B6A7-56EFCC2264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06CF2-80D5-4734-9A99-84A208768E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125D0-F5C1-46B3-9916-70F8FCE24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85D40C-9B93-40CA-8716-5C87CCBED4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E4B290-1D71-4BC5-B4FB-30724B27F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7" y="0"/>
            <a:ext cx="91417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128400"/>
            <a:ext cx="8966100" cy="6593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658443"/>
            <a:ext cx="8229600" cy="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500000"/>
            <a:ext cx="8229600" cy="4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6188756"/>
            <a:ext cx="461100" cy="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30826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ico_-0nfHbAhUMy1MKHdT7DPEQjRx6BAgBEAU&amp;url=https://www.istockphoto.com/photos/polaroid&amp;psig=AOvVaw38jfX_M3MDxYUXgw4NLf8z&amp;ust=15300990723959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9067800" cy="2301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Instructional Personnel Performance Appraisal System </a:t>
            </a:r>
            <a:br>
              <a:rPr lang="en-US" dirty="0"/>
            </a:br>
            <a:r>
              <a:rPr lang="en-US" sz="4400" dirty="0"/>
              <a:t>2020-2021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685800" y="533400"/>
            <a:ext cx="7924800" cy="5054600"/>
            <a:chOff x="685800" y="-558800"/>
            <a:chExt cx="7924800" cy="5054600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-558800"/>
              <a:ext cx="7924800" cy="6858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12700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5">
                      <a:lumMod val="10000"/>
                    </a:schemeClr>
                  </a:solidFill>
                </a:rPr>
                <a:t>BPS Instructional Performance Appraisal System Dimensions</a:t>
              </a:r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369803963"/>
                </p:ext>
              </p:extLst>
            </p:nvPr>
          </p:nvGraphicFramePr>
          <p:xfrm>
            <a:off x="2057400" y="431800"/>
            <a:ext cx="5334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IPPAS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90836"/>
              </p:ext>
            </p:extLst>
          </p:nvPr>
        </p:nvGraphicFramePr>
        <p:xfrm>
          <a:off x="381001" y="1524000"/>
          <a:ext cx="8458200" cy="33527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185872021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03057127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4097515799"/>
                    </a:ext>
                  </a:extLst>
                </a:gridCol>
              </a:tblGrid>
              <a:tr h="93134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than 1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in BPS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 years in BPS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 Issues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276487"/>
                  </a:ext>
                </a:extLst>
              </a:tr>
              <a:tr h="74507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1" u="sng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informals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 or peer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-US" sz="18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1" u="sng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informals</a:t>
                      </a: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47068"/>
                  </a:ext>
                </a:extLst>
              </a:tr>
              <a:tr h="74507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1" u="sng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formals</a:t>
                      </a: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-US" sz="18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formals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an administrator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18753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Evaluation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Evaluation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Evaluation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69942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Midterm Evaluation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Evaluation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5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6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are formative in nature, providing evidence for midterm, interim, and annual evaluations</a:t>
            </a:r>
          </a:p>
          <a:p>
            <a:r>
              <a:rPr lang="en-US" dirty="0"/>
              <a:t>Observers score only what they see and hear</a:t>
            </a:r>
          </a:p>
          <a:p>
            <a:r>
              <a:rPr lang="en-US" dirty="0"/>
              <a:t>Observers may add or change data in the observation based on evidence collected from pre- and post-conferences with the teacher, review of student work samples and/or lesson plans, teacher attendance at parent conferences, professional development activities, etc.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Formal and Informal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170967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b="1" dirty="0"/>
              <a:t>Observation ≠ Evaluation</a:t>
            </a:r>
          </a:p>
        </p:txBody>
      </p:sp>
      <p:pic>
        <p:nvPicPr>
          <p:cNvPr id="2050" name="Picture 2" descr="C:\Users\pace.debra\AppData\Local\Microsoft\Windows\Temporary Internet Files\Content.IE5\UCAW8HG9\no-symb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1808257"/>
            <a:ext cx="2924176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3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Observations vs. Evaluations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84799"/>
              </p:ext>
            </p:extLst>
          </p:nvPr>
        </p:nvGraphicFramePr>
        <p:xfrm>
          <a:off x="647700" y="1828800"/>
          <a:ext cx="7848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084">
                  <a:extLst>
                    <a:ext uri="{9D8B030D-6E8A-4147-A177-3AD203B41FA5}">
                      <a16:colId xmlns:a16="http://schemas.microsoft.com/office/drawing/2014/main" val="3586936158"/>
                    </a:ext>
                  </a:extLst>
                </a:gridCol>
                <a:gridCol w="3129116">
                  <a:extLst>
                    <a:ext uri="{9D8B030D-6E8A-4147-A177-3AD203B41FA5}">
                      <a16:colId xmlns:a16="http://schemas.microsoft.com/office/drawing/2014/main" val="18415828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33475681"/>
                    </a:ext>
                  </a:extLst>
                </a:gridCol>
              </a:tblGrid>
              <a:tr h="444793"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OBSERVATIONS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EVALUATIONS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4113"/>
                  </a:ext>
                </a:extLst>
              </a:tr>
              <a:tr h="11452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Titles in </a:t>
                      </a:r>
                      <a:r>
                        <a:rPr lang="en-US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ProGOE</a:t>
                      </a:r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Informal</a:t>
                      </a:r>
                      <a:r>
                        <a:rPr lang="en-US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Observations; Formal Observations</a:t>
                      </a:r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Midterm Evaluations;</a:t>
                      </a:r>
                      <a:r>
                        <a:rPr lang="en-US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Interim Evaluations; Annual Evaluations</a:t>
                      </a:r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46084"/>
                  </a:ext>
                </a:extLst>
              </a:tr>
              <a:tr h="130553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Feedback</a:t>
                      </a:r>
                      <a:r>
                        <a:rPr lang="en-US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Required</a:t>
                      </a:r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Only the elements/dimensions</a:t>
                      </a:r>
                      <a:r>
                        <a:rPr lang="en-US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observed during the observation will be scored</a:t>
                      </a:r>
                      <a:endParaRPr lang="en-US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</a:t>
                      </a:r>
                      <a:r>
                        <a:rPr lang="en-US" baseline="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elements and d</a:t>
                      </a:r>
                      <a:r>
                        <a:rPr lang="en-US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imensions must be scored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9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polaroi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82">
            <a:off x="6647918" y="1193693"/>
            <a:ext cx="2019300" cy="15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525" y="1387665"/>
            <a:ext cx="8229600" cy="4525963"/>
          </a:xfrm>
        </p:spPr>
        <p:txBody>
          <a:bodyPr/>
          <a:lstStyle/>
          <a:p>
            <a:r>
              <a:rPr lang="en-US" dirty="0"/>
              <a:t>Observations represent a snapshot – </a:t>
            </a:r>
          </a:p>
          <a:p>
            <a:pPr marL="109728" indent="0">
              <a:buNone/>
            </a:pPr>
            <a:r>
              <a:rPr lang="en-US" dirty="0"/>
              <a:t>   a moment in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annual evaluation is the movie - the whole picture of a year’s worth of professional growth and accomplishment.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34269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11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annual evaluation of professional practices will be worth a total of 63 points, 13 points each for dimensions 1, 2, and 3 and 12 points each for dimensions 4 and 5.</a:t>
            </a:r>
          </a:p>
          <a:p>
            <a:endParaRPr lang="en-US" dirty="0"/>
          </a:p>
          <a:p>
            <a:r>
              <a:rPr lang="en-US" dirty="0"/>
              <a:t>Teachers will continue to self-assess prior to the final evaluation conference.</a:t>
            </a:r>
          </a:p>
          <a:p>
            <a:endParaRPr lang="en-US" dirty="0"/>
          </a:p>
          <a:p>
            <a:r>
              <a:rPr lang="en-US" dirty="0"/>
              <a:t>Administrators will review all evidence related to high quality teaching in assigning the final ratings (formal and informal observations, student work samples, parent communication, lesson plan, FOCUS,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Annual Evaluations</a:t>
            </a:r>
          </a:p>
        </p:txBody>
      </p:sp>
    </p:spTree>
    <p:extLst>
      <p:ext uri="{BB962C8B-B14F-4D97-AF65-F5344CB8AC3E}">
        <p14:creationId xmlns:p14="http://schemas.microsoft.com/office/powerpoint/2010/main" val="10467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Collaborative teams of teachers will continue to meet regularly to plan together, examine student work, and share effective strategies and feedback to improve teaching and learning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Collaborative teams of teachers will also share efforts to support and mentor struggling students</a:t>
            </a:r>
          </a:p>
          <a:p>
            <a:endParaRPr lang="en-US" dirty="0"/>
          </a:p>
          <a:p>
            <a:r>
              <a:rPr lang="en-US" dirty="0"/>
              <a:t>No student achievement scores will be tied to collaborative teams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Teams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007291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0"/>
              </a:rPr>
              <a:t>State Board Rule 6A 5.065</a:t>
            </a:r>
          </a:p>
        </p:txBody>
      </p:sp>
    </p:spTree>
    <p:extLst>
      <p:ext uri="{BB962C8B-B14F-4D97-AF65-F5344CB8AC3E}">
        <p14:creationId xmlns:p14="http://schemas.microsoft.com/office/powerpoint/2010/main" val="218205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members will continue to self-assess and score each other, using the CMA rubrics</a:t>
            </a:r>
          </a:p>
          <a:p>
            <a:endParaRPr lang="en-US" dirty="0"/>
          </a:p>
          <a:p>
            <a:r>
              <a:rPr lang="en-US" dirty="0"/>
              <a:t>Team scores will be averaged for a total of 4 points possible</a:t>
            </a:r>
          </a:p>
          <a:p>
            <a:endParaRPr lang="en-US" dirty="0"/>
          </a:p>
          <a:p>
            <a:r>
              <a:rPr lang="en-US" dirty="0"/>
              <a:t>Team members who believe a score has been unfairly entered will appeal to their principal for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Teams</a:t>
            </a:r>
          </a:p>
        </p:txBody>
      </p:sp>
    </p:spTree>
    <p:extLst>
      <p:ext uri="{BB962C8B-B14F-4D97-AF65-F5344CB8AC3E}">
        <p14:creationId xmlns:p14="http://schemas.microsoft.com/office/powerpoint/2010/main" val="30461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Evaluation of Professional Practices</a:t>
            </a:r>
          </a:p>
          <a:p>
            <a:pPr lvl="1"/>
            <a:r>
              <a:rPr lang="en-US" dirty="0"/>
              <a:t>63 points</a:t>
            </a:r>
          </a:p>
          <a:p>
            <a:r>
              <a:rPr lang="en-US" dirty="0"/>
              <a:t>Collaboration and Mutual Accountability</a:t>
            </a:r>
          </a:p>
          <a:p>
            <a:pPr lvl="1"/>
            <a:r>
              <a:rPr lang="en-US" dirty="0"/>
              <a:t>4 points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393192" lvl="1" indent="0">
              <a:buNone/>
            </a:pPr>
            <a:r>
              <a:rPr lang="en-US" sz="2700" b="1" dirty="0"/>
              <a:t>Total possible:  </a:t>
            </a:r>
            <a:r>
              <a:rPr lang="en-US" dirty="0"/>
              <a:t>67 points </a:t>
            </a:r>
            <a:br>
              <a:rPr lang="en-US" dirty="0"/>
            </a:br>
            <a:r>
              <a:rPr lang="en-US" dirty="0"/>
              <a:t>(2/3 of the final evaluation rating)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Evaluation Part One:</a:t>
            </a:r>
          </a:p>
        </p:txBody>
      </p:sp>
    </p:spTree>
    <p:extLst>
      <p:ext uri="{BB962C8B-B14F-4D97-AF65-F5344CB8AC3E}">
        <p14:creationId xmlns:p14="http://schemas.microsoft.com/office/powerpoint/2010/main" val="69043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Teacher and administrator evaluations are governed by Florida Statute 1012.34 and State Board Rule 6A 5.065</a:t>
            </a:r>
          </a:p>
          <a:p>
            <a:pPr>
              <a:buFont typeface="Wingdings 2" pitchFamily="18" charset="2"/>
              <a:buChar char="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The Florida Department of Education and the Brevard School Board must approve educator evaluation systems annually</a:t>
            </a:r>
          </a:p>
          <a:p>
            <a:pPr>
              <a:buFont typeface="Wingdings 2" pitchFamily="18" charset="2"/>
              <a:buChar char="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The IPPAS Project Team, comprised of teachers, Union leaders, district and school-based administrators, annually reviews and recommends revisions to the system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Did you know . . .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8991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55.5 – 67		Highly Effective</a:t>
            </a:r>
          </a:p>
          <a:p>
            <a:endParaRPr lang="en-US" sz="3600" dirty="0"/>
          </a:p>
          <a:p>
            <a:r>
              <a:rPr lang="en-US" sz="3600" dirty="0"/>
              <a:t>39.5 – 55.4	Effective</a:t>
            </a:r>
          </a:p>
          <a:p>
            <a:endParaRPr lang="en-US" sz="3600" dirty="0"/>
          </a:p>
          <a:p>
            <a:r>
              <a:rPr lang="en-US" sz="3600" dirty="0"/>
              <a:t>18.5 – 39.4	Needs Improvement</a:t>
            </a:r>
          </a:p>
          <a:p>
            <a:endParaRPr lang="en-US" sz="3600" dirty="0"/>
          </a:p>
          <a:p>
            <a:r>
              <a:rPr lang="en-US" sz="3600" dirty="0"/>
              <a:t>0 – 18.4		Unsatisfactory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Summative Evaluation Part One:</a:t>
            </a:r>
          </a:p>
        </p:txBody>
      </p:sp>
    </p:spTree>
    <p:extLst>
      <p:ext uri="{BB962C8B-B14F-4D97-AF65-F5344CB8AC3E}">
        <p14:creationId xmlns:p14="http://schemas.microsoft.com/office/powerpoint/2010/main" val="339519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Scores will be determined by the achievement results of the teacher’s students on state or district standardized measures</a:t>
            </a:r>
          </a:p>
          <a:p>
            <a:r>
              <a:rPr lang="en-US" dirty="0"/>
              <a:t>Teachers of students who do not take the FSA (Florida Standards Assessment) will use the alternative measures identified in the updated IPPAS handbook</a:t>
            </a:r>
          </a:p>
          <a:p>
            <a:r>
              <a:rPr lang="en-US" dirty="0"/>
              <a:t>VAM scores/Student Achievement Results will be assigned a categorical value, based on Highly Effective, Effective, Needs Improvement, Unsatisfactory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Achievement:</a:t>
            </a:r>
          </a:p>
        </p:txBody>
      </p:sp>
    </p:spTree>
    <p:extLst>
      <p:ext uri="{BB962C8B-B14F-4D97-AF65-F5344CB8AC3E}">
        <p14:creationId xmlns:p14="http://schemas.microsoft.com/office/powerpoint/2010/main" val="413670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Categorical values for student achievement will be assigned a scaled number worth a total of 33 possible points (1/3 of the final evaluation)</a:t>
            </a:r>
          </a:p>
          <a:p>
            <a:r>
              <a:rPr lang="en-US" dirty="0"/>
              <a:t>Student achievement results will be added to Summative Part One results for a final Summative Part Two rating of HE, E, NI, or U</a:t>
            </a:r>
          </a:p>
          <a:p>
            <a:r>
              <a:rPr lang="en-US" dirty="0"/>
              <a:t>Summative Part Two Scores are used to determine performance pay for 2019-2020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IPPAS Scoring Ranges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657FF-3BF1-4EA2-B4B2-BD26DF86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243012"/>
            <a:ext cx="85058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Categorical values for student achievement will be assigned a scaled number worth a total of 33 possible points (1/3 of the final evaluation)</a:t>
            </a:r>
          </a:p>
          <a:p>
            <a:r>
              <a:rPr lang="en-US" dirty="0"/>
              <a:t>Student achievement results will be added to Summative Part One results for a final Summative Part Two rating of HE, E, NI, or U</a:t>
            </a:r>
          </a:p>
          <a:p>
            <a:r>
              <a:rPr lang="en-US" dirty="0"/>
              <a:t>Summative Part Two Scores are used to determine performance pay for 2019-2020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Summative Evaluation Part Two:</a:t>
            </a:r>
          </a:p>
        </p:txBody>
      </p:sp>
    </p:spTree>
    <p:extLst>
      <p:ext uri="{BB962C8B-B14F-4D97-AF65-F5344CB8AC3E}">
        <p14:creationId xmlns:p14="http://schemas.microsoft.com/office/powerpoint/2010/main" val="101804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8991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85.5 – 100	Highly Effective</a:t>
            </a:r>
          </a:p>
          <a:p>
            <a:endParaRPr lang="en-US" sz="3600" dirty="0"/>
          </a:p>
          <a:p>
            <a:r>
              <a:rPr lang="en-US" sz="3600" dirty="0"/>
              <a:t>68.5 – 85.4	Effective</a:t>
            </a:r>
          </a:p>
          <a:p>
            <a:endParaRPr lang="en-US" sz="3600" dirty="0"/>
          </a:p>
          <a:p>
            <a:r>
              <a:rPr lang="en-US" sz="3600" dirty="0"/>
              <a:t>45.5 – 68.4	Needs Improvement</a:t>
            </a:r>
          </a:p>
          <a:p>
            <a:endParaRPr lang="en-US" sz="3600" dirty="0"/>
          </a:p>
          <a:p>
            <a:r>
              <a:rPr lang="en-US" sz="3600" dirty="0"/>
              <a:t>0 – 45.4		Unsatisfactory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Summative Evaluation Part Two:</a:t>
            </a:r>
          </a:p>
        </p:txBody>
      </p:sp>
    </p:spTree>
    <p:extLst>
      <p:ext uri="{BB962C8B-B14F-4D97-AF65-F5344CB8AC3E}">
        <p14:creationId xmlns:p14="http://schemas.microsoft.com/office/powerpoint/2010/main" val="279571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523157" y="5498817"/>
            <a:ext cx="461100" cy="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25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" y="918498"/>
            <a:ext cx="8142287" cy="50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5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CEB1F-6D8D-411C-A3E5-77001A5B2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381000"/>
            <a:ext cx="4550459" cy="594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/>
          </a:bodyPr>
          <a:lstStyle/>
          <a:p>
            <a:r>
              <a:rPr lang="en-US" dirty="0"/>
              <a:t>PDAP Form</a:t>
            </a:r>
          </a:p>
        </p:txBody>
      </p:sp>
    </p:spTree>
    <p:extLst>
      <p:ext uri="{BB962C8B-B14F-4D97-AF65-F5344CB8AC3E}">
        <p14:creationId xmlns:p14="http://schemas.microsoft.com/office/powerpoint/2010/main" val="385222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500" dirty="0"/>
              <a:t>To serve </a:t>
            </a:r>
            <a:r>
              <a:rPr lang="en-US" sz="3500" u="sng" dirty="0"/>
              <a:t>every</a:t>
            </a:r>
            <a:r>
              <a:rPr lang="en-US" sz="3500" dirty="0"/>
              <a:t> student with excellence as the standard.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535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BPS Mission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Statement: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2743200" cy="21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Teacher evaluation systems must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Be designed to support effective instruction and student learning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Provide for continuous quality improvement of   educators’ professional skills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Include performance data from multiple 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Differentiate among four levels of performance (highly effective, effective, needs improvement, unsatisfactory)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Include data and indicators of student learning growth					(FL St 1012.34)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Did you know . . . ?</a:t>
            </a:r>
          </a:p>
        </p:txBody>
      </p:sp>
    </p:spTree>
    <p:extLst>
      <p:ext uri="{BB962C8B-B14F-4D97-AF65-F5344CB8AC3E}">
        <p14:creationId xmlns:p14="http://schemas.microsoft.com/office/powerpoint/2010/main" val="209906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Teacher evaluation criteria must include indicators based upon </a:t>
            </a:r>
            <a:r>
              <a:rPr lang="en-US" b="1" u="sng" dirty="0"/>
              <a:t>each</a:t>
            </a:r>
            <a:r>
              <a:rPr lang="en-US" b="1" dirty="0"/>
              <a:t> of the Florida Educator Accomplished Practices (FEAPs)</a:t>
            </a:r>
          </a:p>
          <a:p>
            <a:pPr marL="109728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Quality of Instruction: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Instructional Design and Lesson Planning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The Learning Environment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Instructional Delivery and Facilitation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Assessment</a:t>
            </a:r>
          </a:p>
          <a:p>
            <a:pPr marL="630936" lvl="2" indent="0">
              <a:buNone/>
            </a:pPr>
            <a:r>
              <a:rPr lang="en-US" b="1" dirty="0"/>
              <a:t>(State Board Rule 6A 5.065)</a:t>
            </a:r>
          </a:p>
          <a:p>
            <a:pPr marL="630936" lvl="2" indent="0">
              <a:buNone/>
            </a:pPr>
            <a:endParaRPr lang="en-US" b="1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Did you know . . . ?</a:t>
            </a:r>
          </a:p>
        </p:txBody>
      </p:sp>
    </p:spTree>
    <p:extLst>
      <p:ext uri="{BB962C8B-B14F-4D97-AF65-F5344CB8AC3E}">
        <p14:creationId xmlns:p14="http://schemas.microsoft.com/office/powerpoint/2010/main" val="3126668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"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Continuous Professional Improvement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Designs </a:t>
            </a:r>
            <a:r>
              <a:rPr lang="en-US" b="1" u="sng" dirty="0"/>
              <a:t>purposeful professional goals </a:t>
            </a:r>
            <a:r>
              <a:rPr lang="en-US" b="1" dirty="0"/>
              <a:t>to strengthen effectiveness of instruction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Uses </a:t>
            </a:r>
            <a:r>
              <a:rPr lang="en-US" b="1" u="sng" dirty="0"/>
              <a:t>data-informed research </a:t>
            </a:r>
            <a:r>
              <a:rPr lang="en-US" b="1" dirty="0"/>
              <a:t>to improve instruction and student achievement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Uses a variety of data used independently and </a:t>
            </a:r>
            <a:r>
              <a:rPr lang="en-US" b="1" u="sng" dirty="0"/>
              <a:t>in collaboration with colleagues</a:t>
            </a:r>
            <a:r>
              <a:rPr lang="en-US" b="1" dirty="0"/>
              <a:t> to evaluate learning outcomes, adjust planning, and </a:t>
            </a:r>
            <a:r>
              <a:rPr lang="en-US" b="1" u="sng" dirty="0"/>
              <a:t>continuously improve effectiveness</a:t>
            </a:r>
            <a:r>
              <a:rPr lang="en-US" b="1" dirty="0"/>
              <a:t> of lessons</a:t>
            </a:r>
          </a:p>
          <a:p>
            <a:pPr marL="630936" lvl="2" indent="0">
              <a:buNone/>
            </a:pPr>
            <a:r>
              <a:rPr lang="en-US" b="1" dirty="0"/>
              <a:t>(State Board Rule 6A 5.065)</a:t>
            </a:r>
          </a:p>
          <a:p>
            <a:pPr marL="630936" lvl="2" indent="0">
              <a:buNone/>
            </a:pPr>
            <a:endParaRPr lang="en-US" b="1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Did you know . . . ?</a:t>
            </a:r>
          </a:p>
        </p:txBody>
      </p:sp>
    </p:spTree>
    <p:extLst>
      <p:ext uri="{BB962C8B-B14F-4D97-AF65-F5344CB8AC3E}">
        <p14:creationId xmlns:p14="http://schemas.microsoft.com/office/powerpoint/2010/main" val="546210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Professional Responsibility and Ethical Conduct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Collaborates with home, school, and larger community to support student learning and continuous improvement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Engages in targeted professional growth opportunities and reflective practices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Implements knowledge and skills learned in professional development in teaching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 Adheres to  the Code of Ethics and the Principles of Professional Conduct of the Education Profession of Florida</a:t>
            </a:r>
          </a:p>
          <a:p>
            <a:pPr marL="630936" lvl="2" indent="0">
              <a:buNone/>
            </a:pPr>
            <a:r>
              <a:rPr lang="en-US" b="1" dirty="0"/>
              <a:t>(State Board Rule 6A 5.065)</a:t>
            </a:r>
          </a:p>
          <a:p>
            <a:pPr marL="630936" lvl="2" indent="0">
              <a:buNone/>
            </a:pPr>
            <a:endParaRPr lang="en-US" b="1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Did you know . . . ?</a:t>
            </a:r>
          </a:p>
        </p:txBody>
      </p:sp>
    </p:spTree>
    <p:extLst>
      <p:ext uri="{BB962C8B-B14F-4D97-AF65-F5344CB8AC3E}">
        <p14:creationId xmlns:p14="http://schemas.microsoft.com/office/powerpoint/2010/main" val="2659770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Commitment</a:t>
            </a:r>
          </a:p>
          <a:p>
            <a:endParaRPr lang="en-US" dirty="0"/>
          </a:p>
          <a:p>
            <a:r>
              <a:rPr lang="en-US" dirty="0"/>
              <a:t>Professional teaching culture</a:t>
            </a:r>
          </a:p>
          <a:p>
            <a:endParaRPr lang="en-US" dirty="0"/>
          </a:p>
          <a:p>
            <a:r>
              <a:rPr lang="en-US" dirty="0"/>
              <a:t>Revere data</a:t>
            </a:r>
          </a:p>
          <a:p>
            <a:endParaRPr lang="en-US" dirty="0"/>
          </a:p>
          <a:p>
            <a:r>
              <a:rPr lang="en-US" dirty="0"/>
              <a:t>Build relationships</a:t>
            </a:r>
          </a:p>
          <a:p>
            <a:endParaRPr lang="en-US" dirty="0"/>
          </a:p>
          <a:p>
            <a:r>
              <a:rPr lang="en-US" dirty="0"/>
              <a:t>Relentless pursuit of teaching methodologies that foster student engagement, critical thinking, self-efficacy, and content mastery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IPPAS aligns with BPS Operational Values: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84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71800" y="1905000"/>
            <a:ext cx="3080625" cy="2800147"/>
            <a:chOff x="2840521" y="1995994"/>
            <a:chExt cx="3080625" cy="28001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362200"/>
              <a:ext cx="2326821" cy="18097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857" y="1995994"/>
              <a:ext cx="1523289" cy="12483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40521" y="2018692"/>
              <a:ext cx="1523289" cy="12483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04392" flipV="1">
              <a:off x="3725813" y="3547758"/>
              <a:ext cx="1523289" cy="124838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90501" y="1752600"/>
            <a:ext cx="2628900" cy="1689556"/>
          </a:xfrm>
          <a:prstGeom prst="rect">
            <a:avLst/>
          </a:prstGeom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F79646"/>
                </a:solidFill>
              </a:rPr>
              <a:t>FLORIDA</a:t>
            </a:r>
          </a:p>
          <a:p>
            <a:pPr algn="ctr"/>
            <a:r>
              <a:rPr lang="en-US" dirty="0">
                <a:solidFill>
                  <a:srgbClr val="F79646"/>
                </a:solidFill>
              </a:rPr>
              <a:t>STANDARDS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28651" y="2384482"/>
            <a:ext cx="17526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1" y="2384482"/>
            <a:ext cx="262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Provide clarity for academic standards and define rigor for student mastery.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163" y="1752600"/>
            <a:ext cx="2628900" cy="1729382"/>
          </a:xfrm>
          <a:prstGeom prst="rect">
            <a:avLst/>
          </a:prstGeom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F79646"/>
                </a:solidFill>
              </a:rPr>
              <a:t>TEACHER</a:t>
            </a:r>
          </a:p>
          <a:p>
            <a:pPr algn="ctr"/>
            <a:r>
              <a:rPr lang="en-US" dirty="0">
                <a:solidFill>
                  <a:srgbClr val="F79646"/>
                </a:solidFill>
              </a:rPr>
              <a:t>EVALUATIONS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56662" y="2389346"/>
            <a:ext cx="17526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8512" y="2433317"/>
            <a:ext cx="262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Provide teachers with clear expectations, feedback and support.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7159" y="4913853"/>
            <a:ext cx="2609849" cy="1689556"/>
          </a:xfrm>
          <a:prstGeom prst="rect">
            <a:avLst/>
          </a:prstGeom>
          <a:ln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F79646"/>
                </a:solidFill>
              </a:rPr>
              <a:t>PROFESSIONAL</a:t>
            </a:r>
          </a:p>
          <a:p>
            <a:pPr algn="ctr"/>
            <a:r>
              <a:rPr lang="en-US" dirty="0">
                <a:solidFill>
                  <a:srgbClr val="F79646"/>
                </a:solidFill>
              </a:rPr>
              <a:t>DEVELOPMENT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85783" y="5562600"/>
            <a:ext cx="17526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7159" y="5599093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Provides relevant, job-embedded support that is aligned to the standards in content and pedagogy.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1" y="43258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All 3 frameworks share a common goal:  </a:t>
            </a:r>
          </a:p>
          <a:p>
            <a:pPr algn="ctr"/>
            <a:r>
              <a:rPr lang="en-US" sz="2500" dirty="0"/>
              <a:t>Improved Instructional Practice and Increased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243495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sz="3600" b="1" dirty="0"/>
              <a:t>All teachers will increase their expertise and skill level from year to year resulting in continuous improvement in student achievement.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EFEFEF"/>
      </a:accent5>
      <a:accent6>
        <a:srgbClr val="D9D9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341A76AE4A64EAB17838D7EEE269F" ma:contentTypeVersion="0" ma:contentTypeDescription="Create a new document." ma:contentTypeScope="" ma:versionID="53c05ce55a549c535271251ceeed20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C279267-B1B2-4B53-8402-836644351F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B1431-5B91-4AA6-80A5-B599ACD1C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8CC69C-1389-4163-AF82-5A026707F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2380</TotalTime>
  <Words>1215</Words>
  <Application>Microsoft Office PowerPoint</Application>
  <PresentationFormat>On-screen Show (4:3)</PresentationFormat>
  <Paragraphs>163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Candara</vt:lpstr>
      <vt:lpstr>Cousine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Valentine template</vt:lpstr>
      <vt:lpstr>Instructional Personnel Performance Appraisal System  2020-2021</vt:lpstr>
      <vt:lpstr>Did you know . . . ?</vt:lpstr>
      <vt:lpstr>Did you know . . . ?</vt:lpstr>
      <vt:lpstr>Did you know . . . ?</vt:lpstr>
      <vt:lpstr>Did you know . . . ?</vt:lpstr>
      <vt:lpstr>Did you know . . . ?</vt:lpstr>
      <vt:lpstr>IPPAS aligns with BPS Operational Values: </vt:lpstr>
      <vt:lpstr>PowerPoint Presentation</vt:lpstr>
      <vt:lpstr>Goal:</vt:lpstr>
      <vt:lpstr>PowerPoint Presentation</vt:lpstr>
      <vt:lpstr>IPPAS Requirements</vt:lpstr>
      <vt:lpstr>Formal and Informal Observations</vt:lpstr>
      <vt:lpstr>PowerPoint Presentation</vt:lpstr>
      <vt:lpstr>Observations vs. Evaluations</vt:lpstr>
      <vt:lpstr>Key Learning:</vt:lpstr>
      <vt:lpstr>Annual Evaluations</vt:lpstr>
      <vt:lpstr>Collaborative Teams</vt:lpstr>
      <vt:lpstr>Collaborative Teams</vt:lpstr>
      <vt:lpstr>Summative Evaluation Part One:</vt:lpstr>
      <vt:lpstr>Summative Evaluation Part One:</vt:lpstr>
      <vt:lpstr>Student Achievement:</vt:lpstr>
      <vt:lpstr>IPPAS Scoring Ranges</vt:lpstr>
      <vt:lpstr>Summative Evaluation Part Two:</vt:lpstr>
      <vt:lpstr>Summative Evaluation Part Two:</vt:lpstr>
      <vt:lpstr>PowerPoint Presentation</vt:lpstr>
      <vt:lpstr>PDAP Form</vt:lpstr>
      <vt:lpstr>BPS Mission Statement: 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 Appraisal Systems</dc:title>
  <dc:creator>HallB</dc:creator>
  <cp:lastModifiedBy>Higham.Lisa@Central Middle</cp:lastModifiedBy>
  <cp:revision>230</cp:revision>
  <cp:lastPrinted>2013-11-22T11:00:08Z</cp:lastPrinted>
  <dcterms:created xsi:type="dcterms:W3CDTF">2005-06-02T19:35:38Z</dcterms:created>
  <dcterms:modified xsi:type="dcterms:W3CDTF">2020-09-11T13:46:46Z</dcterms:modified>
  <cp:contentStatus/>
</cp:coreProperties>
</file>